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TDTD귀여워귀여워" panose="020B0600000101010101" charset="-12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things/8VE6PAua3an-bodacious-snaget-bl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3428" cy="82296"/>
            <a:chOff x="0" y="0"/>
            <a:chExt cx="24377904" cy="1097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904" cy="109728"/>
            </a:xfrm>
            <a:custGeom>
              <a:avLst/>
              <a:gdLst/>
              <a:ahLst/>
              <a:cxnLst/>
              <a:rect l="l" t="t" r="r" b="b"/>
              <a:pathLst>
                <a:path w="24377904" h="109728">
                  <a:moveTo>
                    <a:pt x="0" y="0"/>
                  </a:moveTo>
                  <a:lnTo>
                    <a:pt x="24377904" y="0"/>
                  </a:lnTo>
                  <a:lnTo>
                    <a:pt x="24377904" y="109728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826146"/>
            <a:ext cx="18283428" cy="598804"/>
            <a:chOff x="0" y="0"/>
            <a:chExt cx="24377904" cy="7984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77904" cy="798406"/>
            </a:xfrm>
            <a:custGeom>
              <a:avLst/>
              <a:gdLst/>
              <a:ahLst/>
              <a:cxnLst/>
              <a:rect l="l" t="t" r="r" b="b"/>
              <a:pathLst>
                <a:path w="24377904" h="798406">
                  <a:moveTo>
                    <a:pt x="0" y="0"/>
                  </a:moveTo>
                  <a:lnTo>
                    <a:pt x="24377904" y="0"/>
                  </a:lnTo>
                  <a:lnTo>
                    <a:pt x="24377904" y="798406"/>
                  </a:lnTo>
                  <a:lnTo>
                    <a:pt x="0" y="79840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49129" b="-540752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4377904" cy="7984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79"/>
                </a:lnSpc>
              </a:pPr>
              <a:r>
                <a:rPr lang="en-US" sz="3649" spc="1327">
                  <a:solidFill>
                    <a:srgbClr val="0284C7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⚡  ARDUINO LEARNING PLATFORM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72" y="2635891"/>
            <a:ext cx="18283428" cy="2507609"/>
            <a:chOff x="0" y="0"/>
            <a:chExt cx="24377904" cy="33434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77904" cy="3343478"/>
            </a:xfrm>
            <a:custGeom>
              <a:avLst/>
              <a:gdLst/>
              <a:ahLst/>
              <a:cxnLst/>
              <a:rect l="l" t="t" r="r" b="b"/>
              <a:pathLst>
                <a:path w="24377904" h="3343478">
                  <a:moveTo>
                    <a:pt x="0" y="0"/>
                  </a:moveTo>
                  <a:lnTo>
                    <a:pt x="24377904" y="0"/>
                  </a:lnTo>
                  <a:lnTo>
                    <a:pt x="24377904" y="3343478"/>
                  </a:lnTo>
                  <a:lnTo>
                    <a:pt x="0" y="334347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576" b="-88561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4377904" cy="335300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239"/>
                </a:lnSpc>
              </a:pPr>
              <a:r>
                <a:rPr lang="en-US" sz="15199" spc="1036">
                  <a:solidFill>
                    <a:srgbClr val="0284C7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Circuit</a:t>
              </a:r>
              <a:r>
                <a:rPr lang="en-US" sz="15199" spc="1036">
                  <a:solidFill>
                    <a:srgbClr val="10B98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Lab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5143500"/>
            <a:ext cx="18283428" cy="743584"/>
            <a:chOff x="0" y="0"/>
            <a:chExt cx="24377904" cy="9914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77904" cy="991446"/>
            </a:xfrm>
            <a:custGeom>
              <a:avLst/>
              <a:gdLst/>
              <a:ahLst/>
              <a:cxnLst/>
              <a:rect l="l" t="t" r="r" b="b"/>
              <a:pathLst>
                <a:path w="24377904" h="991446">
                  <a:moveTo>
                    <a:pt x="0" y="0"/>
                  </a:moveTo>
                  <a:lnTo>
                    <a:pt x="24377904" y="0"/>
                  </a:lnTo>
                  <a:lnTo>
                    <a:pt x="24377904" y="991446"/>
                  </a:lnTo>
                  <a:lnTo>
                    <a:pt x="0" y="99144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2988" b="-425217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4377904" cy="100097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4549" spc="535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아두이노 회로 학습 플랫폼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172200" y="6035040"/>
            <a:ext cx="5897880" cy="27432"/>
            <a:chOff x="0" y="0"/>
            <a:chExt cx="7863840" cy="36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63840" cy="36576"/>
            </a:xfrm>
            <a:custGeom>
              <a:avLst/>
              <a:gdLst/>
              <a:ahLst/>
              <a:cxnLst/>
              <a:rect l="l" t="t" r="r" b="b"/>
              <a:pathLst>
                <a:path w="7863840" h="36576">
                  <a:moveTo>
                    <a:pt x="0" y="0"/>
                  </a:moveTo>
                  <a:lnTo>
                    <a:pt x="7863840" y="0"/>
                  </a:lnTo>
                  <a:lnTo>
                    <a:pt x="7863840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10204704"/>
            <a:ext cx="18283428" cy="82296"/>
            <a:chOff x="0" y="0"/>
            <a:chExt cx="24377904" cy="10972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77904" cy="109728"/>
            </a:xfrm>
            <a:custGeom>
              <a:avLst/>
              <a:gdLst/>
              <a:ahLst/>
              <a:cxnLst/>
              <a:rect l="l" t="t" r="r" b="b"/>
              <a:pathLst>
                <a:path w="24377904" h="109728">
                  <a:moveTo>
                    <a:pt x="0" y="0"/>
                  </a:moveTo>
                  <a:lnTo>
                    <a:pt x="24377904" y="0"/>
                  </a:lnTo>
                  <a:lnTo>
                    <a:pt x="24377904" y="109728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1714" cy="137160"/>
            <a:chOff x="0" y="0"/>
            <a:chExt cx="12188952" cy="182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88952" cy="182880"/>
            </a:xfrm>
            <a:custGeom>
              <a:avLst/>
              <a:gdLst/>
              <a:ahLst/>
              <a:cxnLst/>
              <a:rect l="l" t="t" r="r" b="b"/>
              <a:pathLst>
                <a:path w="12188952" h="182880">
                  <a:moveTo>
                    <a:pt x="0" y="0"/>
                  </a:moveTo>
                  <a:lnTo>
                    <a:pt x="12188952" y="0"/>
                  </a:lnTo>
                  <a:lnTo>
                    <a:pt x="12188952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1714" y="0"/>
            <a:ext cx="9141714" cy="137160"/>
            <a:chOff x="0" y="0"/>
            <a:chExt cx="12188952" cy="182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88952" cy="182880"/>
            </a:xfrm>
            <a:custGeom>
              <a:avLst/>
              <a:gdLst/>
              <a:ahLst/>
              <a:cxnLst/>
              <a:rect l="l" t="t" r="r" b="b"/>
              <a:pathLst>
                <a:path w="12188952" h="182880">
                  <a:moveTo>
                    <a:pt x="0" y="0"/>
                  </a:moveTo>
                  <a:lnTo>
                    <a:pt x="12188952" y="0"/>
                  </a:lnTo>
                  <a:lnTo>
                    <a:pt x="12188952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371600"/>
            <a:ext cx="18283428" cy="2057400"/>
            <a:chOff x="0" y="0"/>
            <a:chExt cx="24377904" cy="274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904" cy="2743200"/>
            </a:xfrm>
            <a:custGeom>
              <a:avLst/>
              <a:gdLst/>
              <a:ahLst/>
              <a:cxnLst/>
              <a:rect l="l" t="t" r="r" b="b"/>
              <a:pathLst>
                <a:path w="24377904" h="2743200">
                  <a:moveTo>
                    <a:pt x="0" y="0"/>
                  </a:moveTo>
                  <a:lnTo>
                    <a:pt x="24377904" y="0"/>
                  </a:lnTo>
                  <a:lnTo>
                    <a:pt x="24377904" y="2743200"/>
                  </a:lnTo>
                  <a:lnTo>
                    <a:pt x="0" y="2743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3157" b="-123157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4377904" cy="2762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400"/>
                </a:lnSpc>
              </a:pPr>
              <a:r>
                <a:rPr lang="en-US" sz="12000" spc="900">
                  <a:solidFill>
                    <a:srgbClr val="0284C7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Circuit</a:t>
              </a:r>
              <a:r>
                <a:rPr lang="en-US" sz="12000" spc="900">
                  <a:solidFill>
                    <a:srgbClr val="10B98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Lab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600" y="3634740"/>
            <a:ext cx="15540228" cy="754380"/>
            <a:chOff x="0" y="0"/>
            <a:chExt cx="20720304" cy="1005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720304" cy="1005840"/>
            </a:xfrm>
            <a:custGeom>
              <a:avLst/>
              <a:gdLst/>
              <a:ahLst/>
              <a:cxnLst/>
              <a:rect l="l" t="t" r="r" b="b"/>
              <a:pathLst>
                <a:path w="20720304" h="1005840">
                  <a:moveTo>
                    <a:pt x="0" y="0"/>
                  </a:moveTo>
                  <a:lnTo>
                    <a:pt x="20720304" y="0"/>
                  </a:lnTo>
                  <a:lnTo>
                    <a:pt x="20720304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51391" b="-351391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0720304" cy="10153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spc="15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더 풍요로운 Arduino 수업을 만들어 보세요.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86400" y="4594860"/>
            <a:ext cx="7269480" cy="27432"/>
            <a:chOff x="0" y="0"/>
            <a:chExt cx="9692640" cy="365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92640" cy="36576"/>
            </a:xfrm>
            <a:custGeom>
              <a:avLst/>
              <a:gdLst/>
              <a:ahLst/>
              <a:cxnLst/>
              <a:rect l="l" t="t" r="r" b="b"/>
              <a:pathLst>
                <a:path w="9692640" h="36576">
                  <a:moveTo>
                    <a:pt x="0" y="0"/>
                  </a:moveTo>
                  <a:lnTo>
                    <a:pt x="9692640" y="0"/>
                  </a:lnTo>
                  <a:lnTo>
                    <a:pt x="9692640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041017" y="4859655"/>
            <a:ext cx="4545330" cy="910590"/>
            <a:chOff x="0" y="0"/>
            <a:chExt cx="6060440" cy="1214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060440" cy="1213993"/>
            </a:xfrm>
            <a:custGeom>
              <a:avLst/>
              <a:gdLst/>
              <a:ahLst/>
              <a:cxnLst/>
              <a:rect l="l" t="t" r="r" b="b"/>
              <a:pathLst>
                <a:path w="6060440" h="1213993">
                  <a:moveTo>
                    <a:pt x="0" y="597662"/>
                  </a:moveTo>
                  <a:cubicBezTo>
                    <a:pt x="0" y="267589"/>
                    <a:pt x="267589" y="0"/>
                    <a:pt x="597662" y="0"/>
                  </a:cubicBezTo>
                  <a:lnTo>
                    <a:pt x="5462778" y="0"/>
                  </a:lnTo>
                  <a:cubicBezTo>
                    <a:pt x="5792851" y="0"/>
                    <a:pt x="6060440" y="267589"/>
                    <a:pt x="6060440" y="597662"/>
                  </a:cubicBezTo>
                  <a:lnTo>
                    <a:pt x="6060440" y="616331"/>
                  </a:lnTo>
                  <a:cubicBezTo>
                    <a:pt x="6060440" y="946404"/>
                    <a:pt x="5792851" y="1213993"/>
                    <a:pt x="5462778" y="1213993"/>
                  </a:cubicBezTo>
                  <a:lnTo>
                    <a:pt x="597662" y="1213993"/>
                  </a:lnTo>
                  <a:cubicBezTo>
                    <a:pt x="267589" y="1214120"/>
                    <a:pt x="0" y="946531"/>
                    <a:pt x="0" y="616458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2050542" y="4869180"/>
            <a:ext cx="4526280" cy="891540"/>
            <a:chOff x="0" y="0"/>
            <a:chExt cx="6035040" cy="11887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35040" cy="1188720"/>
            </a:xfrm>
            <a:custGeom>
              <a:avLst/>
              <a:gdLst/>
              <a:ahLst/>
              <a:cxnLst/>
              <a:rect l="l" t="t" r="r" b="b"/>
              <a:pathLst>
                <a:path w="6035040" h="1188720">
                  <a:moveTo>
                    <a:pt x="0" y="0"/>
                  </a:moveTo>
                  <a:lnTo>
                    <a:pt x="6035040" y="0"/>
                  </a:lnTo>
                  <a:lnTo>
                    <a:pt x="603504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8924" b="-48924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6035040" cy="12077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40"/>
                </a:lnSpc>
              </a:pPr>
              <a:r>
                <a:rPr lang="en-US" sz="195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🎓  학생은 성장하고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69049" y="4859655"/>
            <a:ext cx="4545330" cy="910590"/>
            <a:chOff x="0" y="0"/>
            <a:chExt cx="6060440" cy="12141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060440" cy="1213993"/>
            </a:xfrm>
            <a:custGeom>
              <a:avLst/>
              <a:gdLst/>
              <a:ahLst/>
              <a:cxnLst/>
              <a:rect l="l" t="t" r="r" b="b"/>
              <a:pathLst>
                <a:path w="6060440" h="1213993">
                  <a:moveTo>
                    <a:pt x="0" y="597662"/>
                  </a:moveTo>
                  <a:cubicBezTo>
                    <a:pt x="0" y="267589"/>
                    <a:pt x="267589" y="0"/>
                    <a:pt x="597662" y="0"/>
                  </a:cubicBezTo>
                  <a:lnTo>
                    <a:pt x="5462778" y="0"/>
                  </a:lnTo>
                  <a:cubicBezTo>
                    <a:pt x="5792851" y="0"/>
                    <a:pt x="6060440" y="267589"/>
                    <a:pt x="6060440" y="597662"/>
                  </a:cubicBezTo>
                  <a:lnTo>
                    <a:pt x="6060440" y="616331"/>
                  </a:lnTo>
                  <a:cubicBezTo>
                    <a:pt x="6060440" y="946404"/>
                    <a:pt x="5792851" y="1213993"/>
                    <a:pt x="5462778" y="1213993"/>
                  </a:cubicBezTo>
                  <a:lnTo>
                    <a:pt x="597662" y="1213993"/>
                  </a:lnTo>
                  <a:cubicBezTo>
                    <a:pt x="267589" y="1214120"/>
                    <a:pt x="0" y="946531"/>
                    <a:pt x="0" y="616458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6878574" y="4869180"/>
            <a:ext cx="4526280" cy="891540"/>
            <a:chOff x="0" y="0"/>
            <a:chExt cx="6035040" cy="1188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035040" cy="1188720"/>
            </a:xfrm>
            <a:custGeom>
              <a:avLst/>
              <a:gdLst/>
              <a:ahLst/>
              <a:cxnLst/>
              <a:rect l="l" t="t" r="r" b="b"/>
              <a:pathLst>
                <a:path w="6035040" h="1188720">
                  <a:moveTo>
                    <a:pt x="0" y="0"/>
                  </a:moveTo>
                  <a:lnTo>
                    <a:pt x="6035040" y="0"/>
                  </a:lnTo>
                  <a:lnTo>
                    <a:pt x="603504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8924" b="-48924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6035040" cy="12077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40"/>
                </a:lnSpc>
              </a:pPr>
              <a:r>
                <a:rPr lang="en-US" sz="195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⏰  선생님은 시간을 얻고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697081" y="4859655"/>
            <a:ext cx="4545330" cy="910590"/>
            <a:chOff x="0" y="0"/>
            <a:chExt cx="6060440" cy="12141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060440" cy="1213993"/>
            </a:xfrm>
            <a:custGeom>
              <a:avLst/>
              <a:gdLst/>
              <a:ahLst/>
              <a:cxnLst/>
              <a:rect l="l" t="t" r="r" b="b"/>
              <a:pathLst>
                <a:path w="6060440" h="1213993">
                  <a:moveTo>
                    <a:pt x="0" y="597662"/>
                  </a:moveTo>
                  <a:cubicBezTo>
                    <a:pt x="0" y="267589"/>
                    <a:pt x="267589" y="0"/>
                    <a:pt x="597662" y="0"/>
                  </a:cubicBezTo>
                  <a:lnTo>
                    <a:pt x="5462778" y="0"/>
                  </a:lnTo>
                  <a:cubicBezTo>
                    <a:pt x="5792851" y="0"/>
                    <a:pt x="6060440" y="267589"/>
                    <a:pt x="6060440" y="597662"/>
                  </a:cubicBezTo>
                  <a:lnTo>
                    <a:pt x="6060440" y="616331"/>
                  </a:lnTo>
                  <a:cubicBezTo>
                    <a:pt x="6060440" y="946404"/>
                    <a:pt x="5792851" y="1213993"/>
                    <a:pt x="5462778" y="1213993"/>
                  </a:cubicBezTo>
                  <a:lnTo>
                    <a:pt x="597662" y="1213993"/>
                  </a:lnTo>
                  <a:cubicBezTo>
                    <a:pt x="267589" y="1214120"/>
                    <a:pt x="0" y="946531"/>
                    <a:pt x="0" y="616458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1706606" y="4869180"/>
            <a:ext cx="4526280" cy="891540"/>
            <a:chOff x="0" y="0"/>
            <a:chExt cx="6035040" cy="11887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035040" cy="1188720"/>
            </a:xfrm>
            <a:custGeom>
              <a:avLst/>
              <a:gdLst/>
              <a:ahLst/>
              <a:cxnLst/>
              <a:rect l="l" t="t" r="r" b="b"/>
              <a:pathLst>
                <a:path w="6035040" h="1188720">
                  <a:moveTo>
                    <a:pt x="0" y="0"/>
                  </a:moveTo>
                  <a:lnTo>
                    <a:pt x="6035040" y="0"/>
                  </a:lnTo>
                  <a:lnTo>
                    <a:pt x="603504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8924" b="-48924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6035040" cy="12077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40"/>
                </a:lnSpc>
              </a:pPr>
              <a:r>
                <a:rPr lang="en-US" sz="195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✨  수업은 더 풍요로워집니다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86400" y="6446520"/>
            <a:ext cx="7269480" cy="1165860"/>
            <a:chOff x="0" y="0"/>
            <a:chExt cx="9692640" cy="15544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692639" cy="1554480"/>
            </a:xfrm>
            <a:custGeom>
              <a:avLst/>
              <a:gdLst/>
              <a:ahLst/>
              <a:cxnLst/>
              <a:rect l="l" t="t" r="r" b="b"/>
              <a:pathLst>
                <a:path w="9692639" h="1554480">
                  <a:moveTo>
                    <a:pt x="0" y="768096"/>
                  </a:moveTo>
                  <a:cubicBezTo>
                    <a:pt x="0" y="343916"/>
                    <a:pt x="343916" y="0"/>
                    <a:pt x="768096" y="0"/>
                  </a:cubicBezTo>
                  <a:lnTo>
                    <a:pt x="8924544" y="0"/>
                  </a:lnTo>
                  <a:cubicBezTo>
                    <a:pt x="9348724" y="0"/>
                    <a:pt x="9692639" y="343916"/>
                    <a:pt x="9692639" y="768096"/>
                  </a:cubicBezTo>
                  <a:lnTo>
                    <a:pt x="9692639" y="786384"/>
                  </a:lnTo>
                  <a:cubicBezTo>
                    <a:pt x="9692639" y="1210564"/>
                    <a:pt x="9348724" y="1554480"/>
                    <a:pt x="8924544" y="1554480"/>
                  </a:cubicBezTo>
                  <a:lnTo>
                    <a:pt x="768096" y="1554480"/>
                  </a:lnTo>
                  <a:cubicBezTo>
                    <a:pt x="343916" y="1554480"/>
                    <a:pt x="0" y="1210564"/>
                    <a:pt x="0" y="786384"/>
                  </a:cubicBez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5486400" y="6446520"/>
            <a:ext cx="7269480" cy="1165860"/>
            <a:chOff x="0" y="0"/>
            <a:chExt cx="9692640" cy="15544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692640" cy="1554480"/>
            </a:xfrm>
            <a:custGeom>
              <a:avLst/>
              <a:gdLst/>
              <a:ahLst/>
              <a:cxnLst/>
              <a:rect l="l" t="t" r="r" b="b"/>
              <a:pathLst>
                <a:path w="9692640" h="1554480">
                  <a:moveTo>
                    <a:pt x="0" y="0"/>
                  </a:moveTo>
                  <a:lnTo>
                    <a:pt x="9692640" y="0"/>
                  </a:lnTo>
                  <a:lnTo>
                    <a:pt x="969264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1494" b="-71494"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9692640" cy="15640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⬇   CircuitLab 다운로드 (Windows)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0" y="7886700"/>
            <a:ext cx="18283428" cy="411480"/>
            <a:chOff x="0" y="0"/>
            <a:chExt cx="24377904" cy="5486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4377904" cy="548640"/>
            </a:xfrm>
            <a:custGeom>
              <a:avLst/>
              <a:gdLst/>
              <a:ahLst/>
              <a:cxnLst/>
              <a:rect l="l" t="t" r="r" b="b"/>
              <a:pathLst>
                <a:path w="24377904" h="548640">
                  <a:moveTo>
                    <a:pt x="0" y="0"/>
                  </a:moveTo>
                  <a:lnTo>
                    <a:pt x="24377904" y="0"/>
                  </a:lnTo>
                  <a:lnTo>
                    <a:pt x="24377904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15785" b="-815785"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24377904" cy="5676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94A3B8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CircuitLab.Setup.1.0.0.exe  ·  Windows 전용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3428" cy="82296"/>
            <a:chOff x="0" y="0"/>
            <a:chExt cx="24377904" cy="1097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904" cy="109728"/>
            </a:xfrm>
            <a:custGeom>
              <a:avLst/>
              <a:gdLst/>
              <a:ahLst/>
              <a:cxnLst/>
              <a:rect l="l" t="t" r="r" b="b"/>
              <a:pathLst>
                <a:path w="24377904" h="109728">
                  <a:moveTo>
                    <a:pt x="0" y="0"/>
                  </a:moveTo>
                  <a:lnTo>
                    <a:pt x="24377904" y="0"/>
                  </a:lnTo>
                  <a:lnTo>
                    <a:pt x="24377904" y="109728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57400" y="1508760"/>
            <a:ext cx="14168628" cy="2057400"/>
            <a:chOff x="0" y="0"/>
            <a:chExt cx="18891504" cy="274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91504" cy="2743200"/>
            </a:xfrm>
            <a:custGeom>
              <a:avLst/>
              <a:gdLst/>
              <a:ahLst/>
              <a:cxnLst/>
              <a:rect l="l" t="t" r="r" b="b"/>
              <a:pathLst>
                <a:path w="18891504" h="2743200">
                  <a:moveTo>
                    <a:pt x="0" y="0"/>
                  </a:moveTo>
                  <a:lnTo>
                    <a:pt x="18891504" y="0"/>
                  </a:lnTo>
                  <a:lnTo>
                    <a:pt x="18891504" y="2743200"/>
                  </a:lnTo>
                  <a:lnTo>
                    <a:pt x="0" y="2743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4186" b="-84186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180975"/>
              <a:ext cx="18891504" cy="2924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643"/>
                </a:lnSpc>
              </a:pPr>
              <a:r>
                <a:rPr lang="en-US" sz="48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소스 코드를 보고 회로를 직접 설계하면,</a:t>
              </a:r>
            </a:p>
            <a:p>
              <a:pPr algn="ctr">
                <a:lnSpc>
                  <a:spcPts val="7643"/>
                </a:lnSpc>
              </a:pPr>
              <a:r>
                <a:rPr lang="en-US" sz="48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AI가 즉시 무엇이 틀렸는지 콕 집어 알려줍니다.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59355" y="3899535"/>
            <a:ext cx="13364718" cy="1939290"/>
            <a:chOff x="0" y="0"/>
            <a:chExt cx="17819624" cy="25857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819624" cy="2585720"/>
            </a:xfrm>
            <a:custGeom>
              <a:avLst/>
              <a:gdLst/>
              <a:ahLst/>
              <a:cxnLst/>
              <a:rect l="l" t="t" r="r" b="b"/>
              <a:pathLst>
                <a:path w="17819624" h="2585720">
                  <a:moveTo>
                    <a:pt x="0" y="184658"/>
                  </a:moveTo>
                  <a:cubicBezTo>
                    <a:pt x="0" y="82677"/>
                    <a:pt x="82677" y="0"/>
                    <a:pt x="184658" y="0"/>
                  </a:cubicBezTo>
                  <a:lnTo>
                    <a:pt x="17634965" y="0"/>
                  </a:lnTo>
                  <a:cubicBezTo>
                    <a:pt x="17736947" y="0"/>
                    <a:pt x="17819624" y="82677"/>
                    <a:pt x="17819624" y="184658"/>
                  </a:cubicBezTo>
                  <a:lnTo>
                    <a:pt x="17819624" y="2401062"/>
                  </a:lnTo>
                  <a:cubicBezTo>
                    <a:pt x="17819624" y="2503043"/>
                    <a:pt x="17736947" y="2585720"/>
                    <a:pt x="17634965" y="2585720"/>
                  </a:cubicBezTo>
                  <a:lnTo>
                    <a:pt x="184658" y="2585720"/>
                  </a:lnTo>
                  <a:cubicBezTo>
                    <a:pt x="82677" y="2585720"/>
                    <a:pt x="0" y="2503043"/>
                    <a:pt x="0" y="2401062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468880" y="3909060"/>
            <a:ext cx="109728" cy="1920240"/>
            <a:chOff x="0" y="0"/>
            <a:chExt cx="146304" cy="25603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6304" cy="2560320"/>
            </a:xfrm>
            <a:custGeom>
              <a:avLst/>
              <a:gdLst/>
              <a:ahLst/>
              <a:cxnLst/>
              <a:rect l="l" t="t" r="r" b="b"/>
              <a:pathLst>
                <a:path w="146304" h="2560320">
                  <a:moveTo>
                    <a:pt x="0" y="0"/>
                  </a:moveTo>
                  <a:lnTo>
                    <a:pt x="146304" y="0"/>
                  </a:lnTo>
                  <a:lnTo>
                    <a:pt x="146304" y="2560320"/>
                  </a:lnTo>
                  <a:lnTo>
                    <a:pt x="0" y="2560320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880360" y="3977640"/>
            <a:ext cx="12522708" cy="1783080"/>
            <a:chOff x="0" y="0"/>
            <a:chExt cx="16696944" cy="2377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96944" cy="2377440"/>
            </a:xfrm>
            <a:custGeom>
              <a:avLst/>
              <a:gdLst/>
              <a:ahLst/>
              <a:cxnLst/>
              <a:rect l="l" t="t" r="r" b="b"/>
              <a:pathLst>
                <a:path w="16696944" h="2377440">
                  <a:moveTo>
                    <a:pt x="0" y="0"/>
                  </a:moveTo>
                  <a:lnTo>
                    <a:pt x="16696944" y="0"/>
                  </a:lnTo>
                  <a:lnTo>
                    <a:pt x="16696944" y="2377440"/>
                  </a:lnTo>
                  <a:lnTo>
                    <a:pt x="0" y="2377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6844" b="-86844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228600"/>
              <a:ext cx="16696944" cy="26060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323"/>
                </a:lnSpc>
              </a:pPr>
              <a:r>
                <a:rPr lang="en-US" sz="33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"여기 이 핀이 잘못 연결됐어요. 이 선을 GND에 연결해보세요."</a:t>
              </a:r>
            </a:p>
            <a:p>
              <a:pPr algn="l">
                <a:lnSpc>
                  <a:spcPts val="6323"/>
                </a:lnSpc>
              </a:pPr>
              <a:r>
                <a:rPr lang="en-US" sz="33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— CircuitLab AI 피드백 예시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8389" y="6299835"/>
            <a:ext cx="4819650" cy="910590"/>
            <a:chOff x="0" y="0"/>
            <a:chExt cx="6426200" cy="1214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26200" cy="1213993"/>
            </a:xfrm>
            <a:custGeom>
              <a:avLst/>
              <a:gdLst/>
              <a:ahLst/>
              <a:cxnLst/>
              <a:rect l="l" t="t" r="r" b="b"/>
              <a:pathLst>
                <a:path w="6426200" h="1213993">
                  <a:moveTo>
                    <a:pt x="0" y="597662"/>
                  </a:moveTo>
                  <a:cubicBezTo>
                    <a:pt x="0" y="267589"/>
                    <a:pt x="267589" y="0"/>
                    <a:pt x="597662" y="0"/>
                  </a:cubicBezTo>
                  <a:lnTo>
                    <a:pt x="5828538" y="0"/>
                  </a:lnTo>
                  <a:cubicBezTo>
                    <a:pt x="6158611" y="0"/>
                    <a:pt x="6426200" y="267589"/>
                    <a:pt x="6426200" y="597662"/>
                  </a:cubicBezTo>
                  <a:lnTo>
                    <a:pt x="6426200" y="616331"/>
                  </a:lnTo>
                  <a:cubicBezTo>
                    <a:pt x="6426200" y="946404"/>
                    <a:pt x="6158611" y="1213993"/>
                    <a:pt x="5828538" y="1213993"/>
                  </a:cubicBezTo>
                  <a:lnTo>
                    <a:pt x="597662" y="1213993"/>
                  </a:lnTo>
                  <a:cubicBezTo>
                    <a:pt x="267589" y="1214120"/>
                    <a:pt x="0" y="946531"/>
                    <a:pt x="0" y="616458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597914" y="6309360"/>
            <a:ext cx="4800600" cy="891540"/>
            <a:chOff x="0" y="0"/>
            <a:chExt cx="6400800" cy="11887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00800" cy="1188720"/>
            </a:xfrm>
            <a:custGeom>
              <a:avLst/>
              <a:gdLst/>
              <a:ahLst/>
              <a:cxnLst/>
              <a:rect l="l" t="t" r="r" b="b"/>
              <a:pathLst>
                <a:path w="6400800" h="1188720">
                  <a:moveTo>
                    <a:pt x="0" y="0"/>
                  </a:moveTo>
                  <a:lnTo>
                    <a:pt x="6400800" y="0"/>
                  </a:lnTo>
                  <a:lnTo>
                    <a:pt x="640080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4919" b="-54919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6400800" cy="11887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99"/>
                </a:lnSpc>
              </a:pPr>
              <a:r>
                <a:rPr lang="en-US" sz="324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🎓  학생은 빠르게 성장하고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31889" y="6299835"/>
            <a:ext cx="4819650" cy="910590"/>
            <a:chOff x="0" y="0"/>
            <a:chExt cx="6426200" cy="12141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426200" cy="1213993"/>
            </a:xfrm>
            <a:custGeom>
              <a:avLst/>
              <a:gdLst/>
              <a:ahLst/>
              <a:cxnLst/>
              <a:rect l="l" t="t" r="r" b="b"/>
              <a:pathLst>
                <a:path w="6426200" h="1213993">
                  <a:moveTo>
                    <a:pt x="0" y="597662"/>
                  </a:moveTo>
                  <a:cubicBezTo>
                    <a:pt x="0" y="267589"/>
                    <a:pt x="267589" y="0"/>
                    <a:pt x="597662" y="0"/>
                  </a:cubicBezTo>
                  <a:lnTo>
                    <a:pt x="5828538" y="0"/>
                  </a:lnTo>
                  <a:cubicBezTo>
                    <a:pt x="6158611" y="0"/>
                    <a:pt x="6426200" y="267589"/>
                    <a:pt x="6426200" y="597662"/>
                  </a:cubicBezTo>
                  <a:lnTo>
                    <a:pt x="6426200" y="616331"/>
                  </a:lnTo>
                  <a:cubicBezTo>
                    <a:pt x="6426200" y="946404"/>
                    <a:pt x="6158611" y="1213993"/>
                    <a:pt x="5828538" y="1213993"/>
                  </a:cubicBezTo>
                  <a:lnTo>
                    <a:pt x="597662" y="1213993"/>
                  </a:lnTo>
                  <a:cubicBezTo>
                    <a:pt x="267589" y="1214120"/>
                    <a:pt x="0" y="946531"/>
                    <a:pt x="0" y="616458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6741414" y="6309360"/>
            <a:ext cx="4800600" cy="891540"/>
            <a:chOff x="0" y="0"/>
            <a:chExt cx="6400800" cy="1188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00800" cy="1188720"/>
            </a:xfrm>
            <a:custGeom>
              <a:avLst/>
              <a:gdLst/>
              <a:ahLst/>
              <a:cxnLst/>
              <a:rect l="l" t="t" r="r" b="b"/>
              <a:pathLst>
                <a:path w="6400800" h="1188720">
                  <a:moveTo>
                    <a:pt x="0" y="0"/>
                  </a:moveTo>
                  <a:lnTo>
                    <a:pt x="6400800" y="0"/>
                  </a:lnTo>
                  <a:lnTo>
                    <a:pt x="640080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4919" b="-54919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6400800" cy="11887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99"/>
                </a:lnSpc>
              </a:pPr>
              <a:r>
                <a:rPr lang="en-US" sz="324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⏰  선생님은 시간을 얻고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75389" y="6299835"/>
            <a:ext cx="4819650" cy="910590"/>
            <a:chOff x="0" y="0"/>
            <a:chExt cx="6426200" cy="12141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426200" cy="1213993"/>
            </a:xfrm>
            <a:custGeom>
              <a:avLst/>
              <a:gdLst/>
              <a:ahLst/>
              <a:cxnLst/>
              <a:rect l="l" t="t" r="r" b="b"/>
              <a:pathLst>
                <a:path w="6426200" h="1213993">
                  <a:moveTo>
                    <a:pt x="0" y="597662"/>
                  </a:moveTo>
                  <a:cubicBezTo>
                    <a:pt x="0" y="267589"/>
                    <a:pt x="267589" y="0"/>
                    <a:pt x="597662" y="0"/>
                  </a:cubicBezTo>
                  <a:lnTo>
                    <a:pt x="5828538" y="0"/>
                  </a:lnTo>
                  <a:cubicBezTo>
                    <a:pt x="6158611" y="0"/>
                    <a:pt x="6426200" y="267589"/>
                    <a:pt x="6426200" y="597662"/>
                  </a:cubicBezTo>
                  <a:lnTo>
                    <a:pt x="6426200" y="616331"/>
                  </a:lnTo>
                  <a:cubicBezTo>
                    <a:pt x="6426200" y="946404"/>
                    <a:pt x="6158611" y="1213993"/>
                    <a:pt x="5828538" y="1213993"/>
                  </a:cubicBezTo>
                  <a:lnTo>
                    <a:pt x="597662" y="1213993"/>
                  </a:lnTo>
                  <a:cubicBezTo>
                    <a:pt x="267589" y="1214120"/>
                    <a:pt x="0" y="946531"/>
                    <a:pt x="0" y="616458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1884914" y="6309360"/>
            <a:ext cx="4800600" cy="891540"/>
            <a:chOff x="0" y="0"/>
            <a:chExt cx="6400800" cy="11887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400800" cy="1188720"/>
            </a:xfrm>
            <a:custGeom>
              <a:avLst/>
              <a:gdLst/>
              <a:ahLst/>
              <a:cxnLst/>
              <a:rect l="l" t="t" r="r" b="b"/>
              <a:pathLst>
                <a:path w="6400800" h="1188720">
                  <a:moveTo>
                    <a:pt x="0" y="0"/>
                  </a:moveTo>
                  <a:lnTo>
                    <a:pt x="6400800" y="0"/>
                  </a:lnTo>
                  <a:lnTo>
                    <a:pt x="640080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4919" b="-54919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6400800" cy="11887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99"/>
                </a:lnSpc>
              </a:pPr>
              <a:r>
                <a:rPr lang="en-US" sz="324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✨  수업은 더 풍요로워집니다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1371600"/>
            <a:ext cx="15540228" cy="1097280"/>
            <a:chOff x="0" y="0"/>
            <a:chExt cx="20720304" cy="1463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0304" cy="1463040"/>
            </a:xfrm>
            <a:custGeom>
              <a:avLst/>
              <a:gdLst/>
              <a:ahLst/>
              <a:cxnLst/>
              <a:rect l="l" t="t" r="r" b="b"/>
              <a:pathLst>
                <a:path w="20720304" h="1463040">
                  <a:moveTo>
                    <a:pt x="0" y="0"/>
                  </a:moveTo>
                  <a:lnTo>
                    <a:pt x="20720304" y="0"/>
                  </a:lnTo>
                  <a:lnTo>
                    <a:pt x="20720304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956" b="-225956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20720304" cy="1663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8891"/>
                </a:lnSpc>
              </a:pPr>
              <a:r>
                <a:rPr lang="en-US" sz="56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크롬 로그인? 회원가입? 전혀 필요 없습니다.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0595" y="2870835"/>
            <a:ext cx="7562850" cy="6191250"/>
            <a:chOff x="0" y="0"/>
            <a:chExt cx="10083800" cy="825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083800" cy="8255000"/>
            </a:xfrm>
            <a:custGeom>
              <a:avLst/>
              <a:gdLst/>
              <a:ahLst/>
              <a:cxnLst/>
              <a:rect l="l" t="t" r="r" b="b"/>
              <a:pathLst>
                <a:path w="10083800" h="8255000">
                  <a:moveTo>
                    <a:pt x="0" y="183388"/>
                  </a:moveTo>
                  <a:cubicBezTo>
                    <a:pt x="0" y="82169"/>
                    <a:pt x="82169" y="0"/>
                    <a:pt x="183388" y="0"/>
                  </a:cubicBezTo>
                  <a:lnTo>
                    <a:pt x="9900412" y="0"/>
                  </a:lnTo>
                  <a:cubicBezTo>
                    <a:pt x="10001631" y="0"/>
                    <a:pt x="10083800" y="82169"/>
                    <a:pt x="10083800" y="183388"/>
                  </a:cubicBezTo>
                  <a:lnTo>
                    <a:pt x="10083800" y="8071612"/>
                  </a:lnTo>
                  <a:cubicBezTo>
                    <a:pt x="10083800" y="8172958"/>
                    <a:pt x="10001631" y="8255000"/>
                    <a:pt x="9900412" y="8255000"/>
                  </a:cubicBezTo>
                  <a:lnTo>
                    <a:pt x="183388" y="8255000"/>
                  </a:lnTo>
                  <a:cubicBezTo>
                    <a:pt x="82169" y="8255000"/>
                    <a:pt x="0" y="8172831"/>
                    <a:pt x="0" y="8071612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371600" y="3223260"/>
            <a:ext cx="6858000" cy="516254"/>
            <a:chOff x="0" y="0"/>
            <a:chExt cx="9144000" cy="6883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0" cy="688339"/>
            </a:xfrm>
            <a:custGeom>
              <a:avLst/>
              <a:gdLst/>
              <a:ahLst/>
              <a:cxnLst/>
              <a:rect l="l" t="t" r="r" b="b"/>
              <a:pathLst>
                <a:path w="9144000" h="688339">
                  <a:moveTo>
                    <a:pt x="0" y="0"/>
                  </a:moveTo>
                  <a:lnTo>
                    <a:pt x="9144000" y="0"/>
                  </a:lnTo>
                  <a:lnTo>
                    <a:pt x="9144000" y="688339"/>
                  </a:lnTo>
                  <a:lnTo>
                    <a:pt x="0" y="6883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18989" b="-198694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9144000" cy="6978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79"/>
                </a:lnSpc>
              </a:pPr>
              <a:r>
                <a:rPr lang="en-US" sz="3149" spc="1049">
                  <a:solidFill>
                    <a:srgbClr val="EF4444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BEFORE — 기존 도구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1600" y="3771900"/>
            <a:ext cx="6858000" cy="691514"/>
            <a:chOff x="0" y="0"/>
            <a:chExt cx="9144000" cy="9220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44000" cy="922019"/>
            </a:xfrm>
            <a:custGeom>
              <a:avLst/>
              <a:gdLst/>
              <a:ahLst/>
              <a:cxnLst/>
              <a:rect l="l" t="t" r="r" b="b"/>
              <a:pathLst>
                <a:path w="9144000" h="922019">
                  <a:moveTo>
                    <a:pt x="0" y="0"/>
                  </a:moveTo>
                  <a:lnTo>
                    <a:pt x="9144000" y="0"/>
                  </a:lnTo>
                  <a:lnTo>
                    <a:pt x="9144000" y="922019"/>
                  </a:lnTo>
                  <a:lnTo>
                    <a:pt x="0" y="92201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8612" b="-137868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9144000" cy="9315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039"/>
                </a:lnSpc>
              </a:pPr>
              <a:r>
                <a:rPr lang="en-US" sz="41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 등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1600" y="4498848"/>
            <a:ext cx="6858000" cy="27432"/>
            <a:chOff x="0" y="0"/>
            <a:chExt cx="9144000" cy="36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44000" cy="36576"/>
            </a:xfrm>
            <a:custGeom>
              <a:avLst/>
              <a:gdLst/>
              <a:ahLst/>
              <a:cxnLst/>
              <a:rect l="l" t="t" r="r" b="b"/>
              <a:pathLst>
                <a:path w="9144000" h="36576">
                  <a:moveTo>
                    <a:pt x="0" y="0"/>
                  </a:moveTo>
                  <a:lnTo>
                    <a:pt x="9144000" y="0"/>
                  </a:lnTo>
                  <a:lnTo>
                    <a:pt x="9144000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371600" y="4732020"/>
            <a:ext cx="6858000" cy="685800"/>
            <a:chOff x="0" y="0"/>
            <a:chExt cx="9144000" cy="914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0"/>
                  </a:moveTo>
                  <a:lnTo>
                    <a:pt x="9144000" y="0"/>
                  </a:lnTo>
                  <a:lnTo>
                    <a:pt x="91440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914400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99"/>
                </a:lnSpc>
              </a:pPr>
              <a:r>
                <a:rPr lang="en-US" sz="37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·  구글 로그인 필요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1600" y="5527548"/>
            <a:ext cx="6858000" cy="685800"/>
            <a:chOff x="0" y="0"/>
            <a:chExt cx="9144000" cy="914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0"/>
                  </a:moveTo>
                  <a:lnTo>
                    <a:pt x="9144000" y="0"/>
                  </a:lnTo>
                  <a:lnTo>
                    <a:pt x="91440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914400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99"/>
                </a:lnSpc>
              </a:pPr>
              <a:r>
                <a:rPr lang="en-US" sz="37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·  브라우저 환경 설정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71600" y="6323076"/>
            <a:ext cx="6858000" cy="685800"/>
            <a:chOff x="0" y="0"/>
            <a:chExt cx="9144000" cy="914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0"/>
                  </a:moveTo>
                  <a:lnTo>
                    <a:pt x="9144000" y="0"/>
                  </a:lnTo>
                  <a:lnTo>
                    <a:pt x="91440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914400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99"/>
                </a:lnSpc>
              </a:pPr>
              <a:r>
                <a:rPr lang="en-US" sz="37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·  인터넷 연결 필수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71600" y="7118604"/>
            <a:ext cx="6858000" cy="685800"/>
            <a:chOff x="0" y="0"/>
            <a:chExt cx="9144000" cy="914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0"/>
                  </a:moveTo>
                  <a:lnTo>
                    <a:pt x="9144000" y="0"/>
                  </a:lnTo>
                  <a:lnTo>
                    <a:pt x="91440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914400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99"/>
                </a:lnSpc>
              </a:pPr>
              <a:r>
                <a:rPr lang="en-US" sz="37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·  수업 전 준비 시간 소요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29600" y="5212080"/>
            <a:ext cx="1783080" cy="960120"/>
            <a:chOff x="0" y="0"/>
            <a:chExt cx="2377440" cy="12801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377440" cy="1280160"/>
            </a:xfrm>
            <a:custGeom>
              <a:avLst/>
              <a:gdLst/>
              <a:ahLst/>
              <a:cxnLst/>
              <a:rect l="l" t="t" r="r" b="b"/>
              <a:pathLst>
                <a:path w="2377440" h="1280160">
                  <a:moveTo>
                    <a:pt x="0" y="0"/>
                  </a:moveTo>
                  <a:lnTo>
                    <a:pt x="2377440" y="0"/>
                  </a:lnTo>
                  <a:lnTo>
                    <a:pt x="237744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9086" r="-19086"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2377440" cy="1289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4199">
                  <a:solidFill>
                    <a:srgbClr val="E2E8F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VS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724072" y="2866072"/>
            <a:ext cx="7572375" cy="6200775"/>
            <a:chOff x="0" y="0"/>
            <a:chExt cx="10096500" cy="82677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096500" cy="8267700"/>
            </a:xfrm>
            <a:custGeom>
              <a:avLst/>
              <a:gdLst/>
              <a:ahLst/>
              <a:cxnLst/>
              <a:rect l="l" t="t" r="r" b="b"/>
              <a:pathLst>
                <a:path w="10096500" h="8267700">
                  <a:moveTo>
                    <a:pt x="0" y="183769"/>
                  </a:moveTo>
                  <a:cubicBezTo>
                    <a:pt x="0" y="82296"/>
                    <a:pt x="82296" y="0"/>
                    <a:pt x="183769" y="0"/>
                  </a:cubicBezTo>
                  <a:lnTo>
                    <a:pt x="9912731" y="0"/>
                  </a:lnTo>
                  <a:cubicBezTo>
                    <a:pt x="10014204" y="0"/>
                    <a:pt x="10096500" y="82296"/>
                    <a:pt x="10096500" y="183769"/>
                  </a:cubicBezTo>
                  <a:lnTo>
                    <a:pt x="10096500" y="8083931"/>
                  </a:lnTo>
                  <a:cubicBezTo>
                    <a:pt x="10096500" y="8185404"/>
                    <a:pt x="10014204" y="8267700"/>
                    <a:pt x="9912731" y="8267700"/>
                  </a:cubicBezTo>
                  <a:lnTo>
                    <a:pt x="183769" y="8267700"/>
                  </a:lnTo>
                  <a:cubicBezTo>
                    <a:pt x="82296" y="8267700"/>
                    <a:pt x="0" y="8185404"/>
                    <a:pt x="0" y="8083931"/>
                  </a:cubicBezTo>
                  <a:close/>
                </a:path>
              </a:pathLst>
            </a:custGeom>
            <a:solidFill>
              <a:srgbClr val="F0FDF4"/>
            </a:solidFill>
            <a:ln w="28575" cap="sq">
              <a:solidFill>
                <a:srgbClr val="BBF7D0"/>
              </a:solidFill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0149840" y="3223260"/>
            <a:ext cx="6858000" cy="516254"/>
            <a:chOff x="0" y="0"/>
            <a:chExt cx="9144000" cy="68833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144000" cy="688339"/>
            </a:xfrm>
            <a:custGeom>
              <a:avLst/>
              <a:gdLst/>
              <a:ahLst/>
              <a:cxnLst/>
              <a:rect l="l" t="t" r="r" b="b"/>
              <a:pathLst>
                <a:path w="9144000" h="688339">
                  <a:moveTo>
                    <a:pt x="0" y="0"/>
                  </a:moveTo>
                  <a:lnTo>
                    <a:pt x="9144000" y="0"/>
                  </a:lnTo>
                  <a:lnTo>
                    <a:pt x="9144000" y="688339"/>
                  </a:lnTo>
                  <a:lnTo>
                    <a:pt x="0" y="6883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18989" b="-198694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9144000" cy="6978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79"/>
                </a:lnSpc>
              </a:pPr>
              <a:r>
                <a:rPr lang="en-US" sz="3149" spc="1049">
                  <a:solidFill>
                    <a:srgbClr val="10B98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AFTER — CircuitLab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149840" y="3771900"/>
            <a:ext cx="6858000" cy="691514"/>
            <a:chOff x="0" y="0"/>
            <a:chExt cx="9144000" cy="92201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144000" cy="922019"/>
            </a:xfrm>
            <a:custGeom>
              <a:avLst/>
              <a:gdLst/>
              <a:ahLst/>
              <a:cxnLst/>
              <a:rect l="l" t="t" r="r" b="b"/>
              <a:pathLst>
                <a:path w="9144000" h="922019">
                  <a:moveTo>
                    <a:pt x="0" y="0"/>
                  </a:moveTo>
                  <a:lnTo>
                    <a:pt x="9144000" y="0"/>
                  </a:lnTo>
                  <a:lnTo>
                    <a:pt x="9144000" y="922019"/>
                  </a:lnTo>
                  <a:lnTo>
                    <a:pt x="0" y="92201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8612" b="-137868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9144000" cy="9315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039"/>
                </a:lnSpc>
              </a:pPr>
              <a:r>
                <a:rPr lang="en-US" sz="41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exe 파일 하나로 끝!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149840" y="4498848"/>
            <a:ext cx="6858000" cy="27432"/>
            <a:chOff x="0" y="0"/>
            <a:chExt cx="9144000" cy="3657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144000" cy="36576"/>
            </a:xfrm>
            <a:custGeom>
              <a:avLst/>
              <a:gdLst/>
              <a:ahLst/>
              <a:cxnLst/>
              <a:rect l="l" t="t" r="r" b="b"/>
              <a:pathLst>
                <a:path w="9144000" h="36576">
                  <a:moveTo>
                    <a:pt x="0" y="0"/>
                  </a:moveTo>
                  <a:lnTo>
                    <a:pt x="9144000" y="0"/>
                  </a:lnTo>
                  <a:lnTo>
                    <a:pt x="9144000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BBF7D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0149840" y="4732020"/>
            <a:ext cx="6858000" cy="685800"/>
            <a:chOff x="0" y="0"/>
            <a:chExt cx="9144000" cy="914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0"/>
                  </a:moveTo>
                  <a:lnTo>
                    <a:pt x="9144000" y="0"/>
                  </a:lnTo>
                  <a:lnTo>
                    <a:pt x="91440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-9525"/>
              <a:ext cx="914400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99"/>
                </a:lnSpc>
              </a:pPr>
              <a:r>
                <a:rPr lang="en-US" sz="3749">
                  <a:solidFill>
                    <a:srgbClr val="166534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✓  로그인 불필요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149840" y="5527548"/>
            <a:ext cx="6858000" cy="685800"/>
            <a:chOff x="0" y="0"/>
            <a:chExt cx="9144000" cy="914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0"/>
                  </a:moveTo>
                  <a:lnTo>
                    <a:pt x="9144000" y="0"/>
                  </a:lnTo>
                  <a:lnTo>
                    <a:pt x="91440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-9525"/>
              <a:ext cx="914400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99"/>
                </a:lnSpc>
              </a:pPr>
              <a:r>
                <a:rPr lang="en-US" sz="3749">
                  <a:solidFill>
                    <a:srgbClr val="166534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✓  설치 후 바탕화면 아이콘 클릭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149840" y="6327648"/>
            <a:ext cx="6858000" cy="685800"/>
            <a:chOff x="0" y="0"/>
            <a:chExt cx="9144000" cy="914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0"/>
                  </a:moveTo>
                  <a:lnTo>
                    <a:pt x="9144000" y="0"/>
                  </a:lnTo>
                  <a:lnTo>
                    <a:pt x="91440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0" y="-9525"/>
              <a:ext cx="914400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99"/>
                </a:lnSpc>
              </a:pPr>
              <a:r>
                <a:rPr lang="en-US" sz="3749">
                  <a:solidFill>
                    <a:srgbClr val="166534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✓  단 한 번 설치로 언제든지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" y="1028700"/>
            <a:ext cx="18283428" cy="982982"/>
            <a:chOff x="0" y="0"/>
            <a:chExt cx="24377904" cy="1310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904" cy="1310642"/>
            </a:xfrm>
            <a:custGeom>
              <a:avLst/>
              <a:gdLst/>
              <a:ahLst/>
              <a:cxnLst/>
              <a:rect l="l" t="t" r="r" b="b"/>
              <a:pathLst>
                <a:path w="24377904" h="1310642">
                  <a:moveTo>
                    <a:pt x="0" y="0"/>
                  </a:moveTo>
                  <a:lnTo>
                    <a:pt x="24377904" y="0"/>
                  </a:lnTo>
                  <a:lnTo>
                    <a:pt x="24377904" y="1310642"/>
                  </a:lnTo>
                  <a:lnTo>
                    <a:pt x="0" y="131064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7072" b="-307769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24377904" cy="15297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359"/>
                </a:lnSpc>
              </a:pPr>
              <a:r>
                <a:rPr lang="en-US" sz="59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10가지 다양한 미션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5906" y="2145031"/>
            <a:ext cx="16425397" cy="661034"/>
            <a:chOff x="0" y="0"/>
            <a:chExt cx="21900529" cy="8813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00528" cy="881379"/>
            </a:xfrm>
            <a:custGeom>
              <a:avLst/>
              <a:gdLst/>
              <a:ahLst/>
              <a:cxnLst/>
              <a:rect l="l" t="t" r="r" b="b"/>
              <a:pathLst>
                <a:path w="21900528" h="881379">
                  <a:moveTo>
                    <a:pt x="0" y="0"/>
                  </a:moveTo>
                  <a:lnTo>
                    <a:pt x="21900528" y="0"/>
                  </a:lnTo>
                  <a:lnTo>
                    <a:pt x="21900528" y="881379"/>
                  </a:lnTo>
                  <a:lnTo>
                    <a:pt x="0" y="88137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16574" r="5389" b="-39957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1900529" cy="8813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59"/>
                </a:lnSpc>
              </a:pPr>
              <a:r>
                <a:rPr lang="en-US" sz="40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LED, 버튼, 초음파 센서, 서보모터, 조도 센서까지 — 체계적으로 난이도가 올라갑니다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17520" y="2948940"/>
            <a:ext cx="12207240" cy="6858000"/>
            <a:chOff x="0" y="0"/>
            <a:chExt cx="16276320" cy="9144000"/>
          </a:xfrm>
        </p:grpSpPr>
        <p:sp>
          <p:nvSpPr>
            <p:cNvPr id="9" name="Freeform 9" descr="C:\Claude\20260704Challenge\Circuit02.png"/>
            <p:cNvSpPr/>
            <p:nvPr/>
          </p:nvSpPr>
          <p:spPr>
            <a:xfrm>
              <a:off x="0" y="0"/>
              <a:ext cx="16276320" cy="9144000"/>
            </a:xfrm>
            <a:custGeom>
              <a:avLst/>
              <a:gdLst/>
              <a:ahLst/>
              <a:cxnLst/>
              <a:rect l="l" t="t" r="r" b="b"/>
              <a:pathLst>
                <a:path w="16276320" h="9144000">
                  <a:moveTo>
                    <a:pt x="0" y="0"/>
                  </a:moveTo>
                  <a:lnTo>
                    <a:pt x="16276320" y="0"/>
                  </a:lnTo>
                  <a:lnTo>
                    <a:pt x="1627632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666" b="-1266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007995" y="2939415"/>
            <a:ext cx="12226290" cy="6877050"/>
            <a:chOff x="0" y="0"/>
            <a:chExt cx="16301720" cy="9169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01721" cy="9169400"/>
            </a:xfrm>
            <a:custGeom>
              <a:avLst/>
              <a:gdLst/>
              <a:ahLst/>
              <a:cxnLst/>
              <a:rect l="l" t="t" r="r" b="b"/>
              <a:pathLst>
                <a:path w="16301721" h="9169400">
                  <a:moveTo>
                    <a:pt x="0" y="183388"/>
                  </a:moveTo>
                  <a:cubicBezTo>
                    <a:pt x="0" y="82169"/>
                    <a:pt x="82169" y="0"/>
                    <a:pt x="183388" y="0"/>
                  </a:cubicBezTo>
                  <a:lnTo>
                    <a:pt x="16118332" y="0"/>
                  </a:lnTo>
                  <a:cubicBezTo>
                    <a:pt x="16219551" y="0"/>
                    <a:pt x="16301721" y="82169"/>
                    <a:pt x="16301721" y="183388"/>
                  </a:cubicBezTo>
                  <a:lnTo>
                    <a:pt x="16301721" y="8986012"/>
                  </a:lnTo>
                  <a:cubicBezTo>
                    <a:pt x="16301721" y="9087231"/>
                    <a:pt x="16219551" y="9169400"/>
                    <a:pt x="16118332" y="9169400"/>
                  </a:cubicBezTo>
                  <a:lnTo>
                    <a:pt x="183388" y="9169400"/>
                  </a:lnTo>
                  <a:cubicBezTo>
                    <a:pt x="82169" y="9169400"/>
                    <a:pt x="0" y="9087231"/>
                    <a:pt x="0" y="8986012"/>
                  </a:cubicBez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2168" r="-22168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8209" y="582930"/>
            <a:ext cx="18283428" cy="891540"/>
            <a:chOff x="0" y="0"/>
            <a:chExt cx="24377904" cy="11887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904" cy="1188720"/>
            </a:xfrm>
            <a:custGeom>
              <a:avLst/>
              <a:gdLst/>
              <a:ahLst/>
              <a:cxnLst/>
              <a:rect l="l" t="t" r="r" b="b"/>
              <a:pathLst>
                <a:path w="24377904" h="1188720">
                  <a:moveTo>
                    <a:pt x="0" y="0"/>
                  </a:moveTo>
                  <a:lnTo>
                    <a:pt x="24377904" y="0"/>
                  </a:lnTo>
                  <a:lnTo>
                    <a:pt x="24377904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9593" b="-349593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24377904" cy="13506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75"/>
                </a:lnSpc>
              </a:pPr>
              <a:r>
                <a:rPr lang="en-US" sz="45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소스 코드 분석 → 회로 직접 설계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3886" y="1941830"/>
            <a:ext cx="15540228" cy="598804"/>
            <a:chOff x="0" y="0"/>
            <a:chExt cx="20720304" cy="7984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20304" cy="798406"/>
            </a:xfrm>
            <a:custGeom>
              <a:avLst/>
              <a:gdLst/>
              <a:ahLst/>
              <a:cxnLst/>
              <a:rect l="l" t="t" r="r" b="b"/>
              <a:pathLst>
                <a:path w="20720304" h="798406">
                  <a:moveTo>
                    <a:pt x="0" y="0"/>
                  </a:moveTo>
                  <a:lnTo>
                    <a:pt x="20720304" y="0"/>
                  </a:lnTo>
                  <a:lnTo>
                    <a:pt x="20720304" y="798406"/>
                  </a:lnTo>
                  <a:lnTo>
                    <a:pt x="0" y="79840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9866" b="-451488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720304" cy="7984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79"/>
                </a:lnSpc>
              </a:pPr>
              <a:r>
                <a:rPr lang="en-US" sz="36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왼쪽 코드를 읽고 오른쪽 캔버스에서 부품을 드래그하고 점퍼선을 연결합니다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40" y="3017520"/>
            <a:ext cx="8435340" cy="6583680"/>
            <a:chOff x="0" y="0"/>
            <a:chExt cx="11247120" cy="8778240"/>
          </a:xfrm>
        </p:grpSpPr>
        <p:sp>
          <p:nvSpPr>
            <p:cNvPr id="9" name="Freeform 9" descr="C:\Claude\20260704Challenge\Circuit03.png"/>
            <p:cNvSpPr/>
            <p:nvPr/>
          </p:nvSpPr>
          <p:spPr>
            <a:xfrm>
              <a:off x="0" y="0"/>
              <a:ext cx="11247120" cy="8778240"/>
            </a:xfrm>
            <a:custGeom>
              <a:avLst/>
              <a:gdLst/>
              <a:ahLst/>
              <a:cxnLst/>
              <a:rect l="l" t="t" r="r" b="b"/>
              <a:pathLst>
                <a:path w="11247120" h="8778240">
                  <a:moveTo>
                    <a:pt x="0" y="0"/>
                  </a:moveTo>
                  <a:lnTo>
                    <a:pt x="11247120" y="0"/>
                  </a:lnTo>
                  <a:lnTo>
                    <a:pt x="11247120" y="8778240"/>
                  </a:lnTo>
                  <a:lnTo>
                    <a:pt x="0" y="8778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887" r="-588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20065" y="2769552"/>
            <a:ext cx="8454390" cy="6602730"/>
            <a:chOff x="0" y="0"/>
            <a:chExt cx="11272520" cy="8803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72520" cy="8803640"/>
            </a:xfrm>
            <a:custGeom>
              <a:avLst/>
              <a:gdLst/>
              <a:ahLst/>
              <a:cxnLst/>
              <a:rect l="l" t="t" r="r" b="b"/>
              <a:pathLst>
                <a:path w="11272520" h="8803640">
                  <a:moveTo>
                    <a:pt x="0" y="183388"/>
                  </a:moveTo>
                  <a:cubicBezTo>
                    <a:pt x="0" y="82042"/>
                    <a:pt x="82042" y="0"/>
                    <a:pt x="183388" y="0"/>
                  </a:cubicBezTo>
                  <a:lnTo>
                    <a:pt x="11089132" y="0"/>
                  </a:lnTo>
                  <a:cubicBezTo>
                    <a:pt x="11190350" y="0"/>
                    <a:pt x="11272520" y="82042"/>
                    <a:pt x="11272520" y="183388"/>
                  </a:cubicBezTo>
                  <a:lnTo>
                    <a:pt x="11272520" y="8620252"/>
                  </a:lnTo>
                  <a:cubicBezTo>
                    <a:pt x="11272520" y="8721471"/>
                    <a:pt x="11190477" y="8803640"/>
                    <a:pt x="11089132" y="8803640"/>
                  </a:cubicBezTo>
                  <a:lnTo>
                    <a:pt x="183388" y="8803640"/>
                  </a:lnTo>
                  <a:cubicBezTo>
                    <a:pt x="82042" y="8803640"/>
                    <a:pt x="0" y="8721598"/>
                    <a:pt x="0" y="8620252"/>
                  </a:cubicBez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0202" r="-50202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539115" y="9601200"/>
            <a:ext cx="8435340" cy="661034"/>
            <a:chOff x="0" y="0"/>
            <a:chExt cx="11247120" cy="8813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47120" cy="881379"/>
            </a:xfrm>
            <a:custGeom>
              <a:avLst/>
              <a:gdLst/>
              <a:ahLst/>
              <a:cxnLst/>
              <a:rect l="l" t="t" r="r" b="b"/>
              <a:pathLst>
                <a:path w="11247120" h="881379">
                  <a:moveTo>
                    <a:pt x="0" y="0"/>
                  </a:moveTo>
                  <a:lnTo>
                    <a:pt x="11247120" y="0"/>
                  </a:lnTo>
                  <a:lnTo>
                    <a:pt x="11247120" y="881379"/>
                  </a:lnTo>
                  <a:lnTo>
                    <a:pt x="0" y="88137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17521" b="-179769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1247120" cy="8813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59"/>
                </a:lnSpc>
              </a:pPr>
              <a:r>
                <a:rPr lang="en-US" sz="40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미션 설명 + 소스 코드 확인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99448" y="3017520"/>
            <a:ext cx="8435340" cy="6583680"/>
            <a:chOff x="0" y="0"/>
            <a:chExt cx="11247120" cy="8778240"/>
          </a:xfrm>
        </p:grpSpPr>
        <p:sp>
          <p:nvSpPr>
            <p:cNvPr id="16" name="Freeform 16" descr="C:\Claude\20260704Challenge\Circuit04.png"/>
            <p:cNvSpPr/>
            <p:nvPr/>
          </p:nvSpPr>
          <p:spPr>
            <a:xfrm>
              <a:off x="0" y="0"/>
              <a:ext cx="11247120" cy="8778240"/>
            </a:xfrm>
            <a:custGeom>
              <a:avLst/>
              <a:gdLst/>
              <a:ahLst/>
              <a:cxnLst/>
              <a:rect l="l" t="t" r="r" b="b"/>
              <a:pathLst>
                <a:path w="11247120" h="8778240">
                  <a:moveTo>
                    <a:pt x="0" y="0"/>
                  </a:moveTo>
                  <a:lnTo>
                    <a:pt x="11247120" y="0"/>
                  </a:lnTo>
                  <a:lnTo>
                    <a:pt x="11247120" y="8778240"/>
                  </a:lnTo>
                  <a:lnTo>
                    <a:pt x="0" y="8778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73" r="-5673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9299448" y="2769552"/>
            <a:ext cx="8454390" cy="6602730"/>
            <a:chOff x="0" y="0"/>
            <a:chExt cx="11272520" cy="88036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72520" cy="8803640"/>
            </a:xfrm>
            <a:custGeom>
              <a:avLst/>
              <a:gdLst/>
              <a:ahLst/>
              <a:cxnLst/>
              <a:rect l="l" t="t" r="r" b="b"/>
              <a:pathLst>
                <a:path w="11272520" h="8803640">
                  <a:moveTo>
                    <a:pt x="0" y="183388"/>
                  </a:moveTo>
                  <a:cubicBezTo>
                    <a:pt x="0" y="82042"/>
                    <a:pt x="82042" y="0"/>
                    <a:pt x="183388" y="0"/>
                  </a:cubicBezTo>
                  <a:lnTo>
                    <a:pt x="11089132" y="0"/>
                  </a:lnTo>
                  <a:cubicBezTo>
                    <a:pt x="11190350" y="0"/>
                    <a:pt x="11272520" y="82042"/>
                    <a:pt x="11272520" y="183388"/>
                  </a:cubicBezTo>
                  <a:lnTo>
                    <a:pt x="11272520" y="8620252"/>
                  </a:lnTo>
                  <a:cubicBezTo>
                    <a:pt x="11272520" y="8721471"/>
                    <a:pt x="11190477" y="8803640"/>
                    <a:pt x="11089132" y="8803640"/>
                  </a:cubicBezTo>
                  <a:lnTo>
                    <a:pt x="183388" y="8803640"/>
                  </a:lnTo>
                  <a:cubicBezTo>
                    <a:pt x="82042" y="8803640"/>
                    <a:pt x="0" y="8721598"/>
                    <a:pt x="0" y="8620252"/>
                  </a:cubicBez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0202" r="-50202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9299448" y="9601200"/>
            <a:ext cx="8435340" cy="661034"/>
            <a:chOff x="0" y="0"/>
            <a:chExt cx="11247120" cy="8813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47120" cy="881379"/>
            </a:xfrm>
            <a:custGeom>
              <a:avLst/>
              <a:gdLst/>
              <a:ahLst/>
              <a:cxnLst/>
              <a:rect l="l" t="t" r="r" b="b"/>
              <a:pathLst>
                <a:path w="11247120" h="881379">
                  <a:moveTo>
                    <a:pt x="0" y="0"/>
                  </a:moveTo>
                  <a:lnTo>
                    <a:pt x="11247120" y="0"/>
                  </a:lnTo>
                  <a:lnTo>
                    <a:pt x="11247120" y="881379"/>
                  </a:lnTo>
                  <a:lnTo>
                    <a:pt x="0" y="88137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17521" b="-179769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11247120" cy="8813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59"/>
                </a:lnSpc>
              </a:pPr>
              <a:r>
                <a:rPr lang="en-US" sz="40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부품 드래그로 위치 자유 변경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03020"/>
            <a:ext cx="18283428" cy="891540"/>
            <a:chOff x="0" y="0"/>
            <a:chExt cx="24377904" cy="11887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904" cy="1188720"/>
            </a:xfrm>
            <a:custGeom>
              <a:avLst/>
              <a:gdLst/>
              <a:ahLst/>
              <a:cxnLst/>
              <a:rect l="l" t="t" r="r" b="b"/>
              <a:pathLst>
                <a:path w="24377904" h="1188720">
                  <a:moveTo>
                    <a:pt x="0" y="0"/>
                  </a:moveTo>
                  <a:lnTo>
                    <a:pt x="24377904" y="0"/>
                  </a:lnTo>
                  <a:lnTo>
                    <a:pt x="24377904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9593" b="-349593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24377904" cy="13315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084"/>
                </a:lnSpc>
              </a:pP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푸시버튼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슬라이드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버튼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LED,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부저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가변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저항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초음파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센서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서보모터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조도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센서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...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2743200"/>
            <a:ext cx="5271516" cy="6720840"/>
            <a:chOff x="0" y="0"/>
            <a:chExt cx="7028688" cy="8961120"/>
          </a:xfrm>
        </p:grpSpPr>
        <p:sp>
          <p:nvSpPr>
            <p:cNvPr id="6" name="Freeform 6" descr="C:\Claude\20260704Challenge\Circuit08.png"/>
            <p:cNvSpPr/>
            <p:nvPr/>
          </p:nvSpPr>
          <p:spPr>
            <a:xfrm>
              <a:off x="0" y="0"/>
              <a:ext cx="7028688" cy="8961120"/>
            </a:xfrm>
            <a:custGeom>
              <a:avLst/>
              <a:gdLst/>
              <a:ahLst/>
              <a:cxnLst/>
              <a:rect l="l" t="t" r="r" b="b"/>
              <a:pathLst>
                <a:path w="7028688" h="8961120">
                  <a:moveTo>
                    <a:pt x="0" y="0"/>
                  </a:moveTo>
                  <a:lnTo>
                    <a:pt x="7028688" y="0"/>
                  </a:lnTo>
                  <a:lnTo>
                    <a:pt x="7028688" y="8961120"/>
                  </a:lnTo>
                  <a:lnTo>
                    <a:pt x="0" y="896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365" r="-4136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13435" y="2733675"/>
            <a:ext cx="5290566" cy="6739890"/>
            <a:chOff x="0" y="0"/>
            <a:chExt cx="7054088" cy="8986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54088" cy="8986520"/>
            </a:xfrm>
            <a:custGeom>
              <a:avLst/>
              <a:gdLst/>
              <a:ahLst/>
              <a:cxnLst/>
              <a:rect l="l" t="t" r="r" b="b"/>
              <a:pathLst>
                <a:path w="7054088" h="8986520">
                  <a:moveTo>
                    <a:pt x="0" y="183515"/>
                  </a:moveTo>
                  <a:cubicBezTo>
                    <a:pt x="0" y="82169"/>
                    <a:pt x="82169" y="0"/>
                    <a:pt x="183515" y="0"/>
                  </a:cubicBezTo>
                  <a:lnTo>
                    <a:pt x="6870573" y="0"/>
                  </a:lnTo>
                  <a:cubicBezTo>
                    <a:pt x="6971919" y="0"/>
                    <a:pt x="7054088" y="82169"/>
                    <a:pt x="7054088" y="183515"/>
                  </a:cubicBezTo>
                  <a:lnTo>
                    <a:pt x="7054088" y="8803005"/>
                  </a:lnTo>
                  <a:cubicBezTo>
                    <a:pt x="7054088" y="8904351"/>
                    <a:pt x="6971919" y="8986520"/>
                    <a:pt x="6870573" y="8986520"/>
                  </a:cubicBezTo>
                  <a:lnTo>
                    <a:pt x="183515" y="8986520"/>
                  </a:lnTo>
                  <a:cubicBezTo>
                    <a:pt x="82169" y="8986520"/>
                    <a:pt x="0" y="8904351"/>
                    <a:pt x="0" y="8803005"/>
                  </a:cubicBez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3451" r="-113451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822960" y="9601200"/>
            <a:ext cx="5271516" cy="480060"/>
            <a:chOff x="0" y="0"/>
            <a:chExt cx="7028688" cy="640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28688" cy="640080"/>
            </a:xfrm>
            <a:custGeom>
              <a:avLst/>
              <a:gdLst/>
              <a:ahLst/>
              <a:cxnLst/>
              <a:rect l="l" t="t" r="r" b="b"/>
              <a:pathLst>
                <a:path w="7028688" h="640080">
                  <a:moveTo>
                    <a:pt x="0" y="0"/>
                  </a:moveTo>
                  <a:lnTo>
                    <a:pt x="7028688" y="0"/>
                  </a:lnTo>
                  <a:lnTo>
                    <a:pt x="702868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3964" b="-163964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7028688" cy="640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가변저항 + 서보모터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68796" y="2743200"/>
            <a:ext cx="5271516" cy="6720840"/>
            <a:chOff x="0" y="0"/>
            <a:chExt cx="7028688" cy="8961120"/>
          </a:xfrm>
        </p:grpSpPr>
        <p:sp>
          <p:nvSpPr>
            <p:cNvPr id="13" name="Freeform 13" descr="C:\Claude\20260704Challenge\Circuit10.png"/>
            <p:cNvSpPr/>
            <p:nvPr/>
          </p:nvSpPr>
          <p:spPr>
            <a:xfrm>
              <a:off x="0" y="0"/>
              <a:ext cx="7028688" cy="8961120"/>
            </a:xfrm>
            <a:custGeom>
              <a:avLst/>
              <a:gdLst/>
              <a:ahLst/>
              <a:cxnLst/>
              <a:rect l="l" t="t" r="r" b="b"/>
              <a:pathLst>
                <a:path w="7028688" h="8961120">
                  <a:moveTo>
                    <a:pt x="0" y="0"/>
                  </a:moveTo>
                  <a:lnTo>
                    <a:pt x="7028688" y="0"/>
                  </a:lnTo>
                  <a:lnTo>
                    <a:pt x="7028688" y="8961120"/>
                  </a:lnTo>
                  <a:lnTo>
                    <a:pt x="0" y="896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278" r="-40277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359271" y="2733675"/>
            <a:ext cx="5290566" cy="6739890"/>
            <a:chOff x="0" y="0"/>
            <a:chExt cx="7054088" cy="89865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54088" cy="8986520"/>
            </a:xfrm>
            <a:custGeom>
              <a:avLst/>
              <a:gdLst/>
              <a:ahLst/>
              <a:cxnLst/>
              <a:rect l="l" t="t" r="r" b="b"/>
              <a:pathLst>
                <a:path w="7054088" h="8986520">
                  <a:moveTo>
                    <a:pt x="0" y="183515"/>
                  </a:moveTo>
                  <a:cubicBezTo>
                    <a:pt x="0" y="82169"/>
                    <a:pt x="82169" y="0"/>
                    <a:pt x="183515" y="0"/>
                  </a:cubicBezTo>
                  <a:lnTo>
                    <a:pt x="6870573" y="0"/>
                  </a:lnTo>
                  <a:cubicBezTo>
                    <a:pt x="6971919" y="0"/>
                    <a:pt x="7054088" y="82169"/>
                    <a:pt x="7054088" y="183515"/>
                  </a:cubicBezTo>
                  <a:lnTo>
                    <a:pt x="7054088" y="8803005"/>
                  </a:lnTo>
                  <a:cubicBezTo>
                    <a:pt x="7054088" y="8904351"/>
                    <a:pt x="6971919" y="8986520"/>
                    <a:pt x="6870573" y="8986520"/>
                  </a:cubicBezTo>
                  <a:lnTo>
                    <a:pt x="183515" y="8986520"/>
                  </a:lnTo>
                  <a:cubicBezTo>
                    <a:pt x="82169" y="8986520"/>
                    <a:pt x="0" y="8904351"/>
                    <a:pt x="0" y="8803005"/>
                  </a:cubicBez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3451" r="-113451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6368796" y="9601200"/>
            <a:ext cx="5271516" cy="480060"/>
            <a:chOff x="0" y="0"/>
            <a:chExt cx="7028688" cy="640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28688" cy="640080"/>
            </a:xfrm>
            <a:custGeom>
              <a:avLst/>
              <a:gdLst/>
              <a:ahLst/>
              <a:cxnLst/>
              <a:rect l="l" t="t" r="r" b="b"/>
              <a:pathLst>
                <a:path w="7028688" h="640080">
                  <a:moveTo>
                    <a:pt x="0" y="0"/>
                  </a:moveTo>
                  <a:lnTo>
                    <a:pt x="7028688" y="0"/>
                  </a:lnTo>
                  <a:lnTo>
                    <a:pt x="702868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3964" b="-163964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7028688" cy="640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초음파 센서 + 부저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14632" y="2743200"/>
            <a:ext cx="5271516" cy="6720840"/>
            <a:chOff x="0" y="0"/>
            <a:chExt cx="7028688" cy="8961120"/>
          </a:xfrm>
        </p:grpSpPr>
        <p:sp>
          <p:nvSpPr>
            <p:cNvPr id="20" name="Freeform 20" descr="C:\Claude\20260704Challenge\Circuit11.png"/>
            <p:cNvSpPr/>
            <p:nvPr/>
          </p:nvSpPr>
          <p:spPr>
            <a:xfrm>
              <a:off x="0" y="0"/>
              <a:ext cx="7028688" cy="8961120"/>
            </a:xfrm>
            <a:custGeom>
              <a:avLst/>
              <a:gdLst/>
              <a:ahLst/>
              <a:cxnLst/>
              <a:rect l="l" t="t" r="r" b="b"/>
              <a:pathLst>
                <a:path w="7028688" h="8961120">
                  <a:moveTo>
                    <a:pt x="0" y="0"/>
                  </a:moveTo>
                  <a:lnTo>
                    <a:pt x="7028688" y="0"/>
                  </a:lnTo>
                  <a:lnTo>
                    <a:pt x="7028688" y="8961120"/>
                  </a:lnTo>
                  <a:lnTo>
                    <a:pt x="0" y="896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991" r="-39991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1905107" y="2733675"/>
            <a:ext cx="5290566" cy="6739890"/>
            <a:chOff x="0" y="0"/>
            <a:chExt cx="7054088" cy="89865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54088" cy="8986520"/>
            </a:xfrm>
            <a:custGeom>
              <a:avLst/>
              <a:gdLst/>
              <a:ahLst/>
              <a:cxnLst/>
              <a:rect l="l" t="t" r="r" b="b"/>
              <a:pathLst>
                <a:path w="7054088" h="8986520">
                  <a:moveTo>
                    <a:pt x="0" y="183515"/>
                  </a:moveTo>
                  <a:cubicBezTo>
                    <a:pt x="0" y="82169"/>
                    <a:pt x="82169" y="0"/>
                    <a:pt x="183515" y="0"/>
                  </a:cubicBezTo>
                  <a:lnTo>
                    <a:pt x="6870573" y="0"/>
                  </a:lnTo>
                  <a:cubicBezTo>
                    <a:pt x="6971919" y="0"/>
                    <a:pt x="7054088" y="82169"/>
                    <a:pt x="7054088" y="183515"/>
                  </a:cubicBezTo>
                  <a:lnTo>
                    <a:pt x="7054088" y="8803005"/>
                  </a:lnTo>
                  <a:cubicBezTo>
                    <a:pt x="7054088" y="8904351"/>
                    <a:pt x="6971919" y="8986520"/>
                    <a:pt x="6870573" y="8986520"/>
                  </a:cubicBezTo>
                  <a:lnTo>
                    <a:pt x="183515" y="8986520"/>
                  </a:lnTo>
                  <a:cubicBezTo>
                    <a:pt x="82169" y="8986520"/>
                    <a:pt x="0" y="8904351"/>
                    <a:pt x="0" y="8803005"/>
                  </a:cubicBez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3451" r="-113451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1914632" y="9601200"/>
            <a:ext cx="5271516" cy="480060"/>
            <a:chOff x="0" y="0"/>
            <a:chExt cx="7028688" cy="6400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028688" cy="640080"/>
            </a:xfrm>
            <a:custGeom>
              <a:avLst/>
              <a:gdLst/>
              <a:ahLst/>
              <a:cxnLst/>
              <a:rect l="l" t="t" r="r" b="b"/>
              <a:pathLst>
                <a:path w="7028688" h="640080">
                  <a:moveTo>
                    <a:pt x="0" y="0"/>
                  </a:moveTo>
                  <a:lnTo>
                    <a:pt x="7028688" y="0"/>
                  </a:lnTo>
                  <a:lnTo>
                    <a:pt x="7028688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3964" b="-163964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7028688" cy="640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조도 센서 + LED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0" y="822960"/>
            <a:ext cx="1645920" cy="1371600"/>
            <a:chOff x="0" y="0"/>
            <a:chExt cx="2194560" cy="1828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" cy="1828800"/>
            </a:xfrm>
            <a:custGeom>
              <a:avLst/>
              <a:gdLst/>
              <a:ahLst/>
              <a:cxnLst/>
              <a:rect l="l" t="t" r="r" b="b"/>
              <a:pathLst>
                <a:path w="2194560" h="1828800">
                  <a:moveTo>
                    <a:pt x="0" y="0"/>
                  </a:moveTo>
                  <a:lnTo>
                    <a:pt x="2194560" y="0"/>
                  </a:lnTo>
                  <a:lnTo>
                    <a:pt x="21945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6919" r="-56919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94560" cy="1838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360"/>
                </a:lnSpc>
              </a:pPr>
              <a:r>
                <a:rPr lang="en-US" sz="780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🤔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0595" y="2390775"/>
            <a:ext cx="3173730" cy="622554"/>
            <a:chOff x="0" y="0"/>
            <a:chExt cx="4231640" cy="8300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31640" cy="830072"/>
            </a:xfrm>
            <a:custGeom>
              <a:avLst/>
              <a:gdLst/>
              <a:ahLst/>
              <a:cxnLst/>
              <a:rect l="l" t="t" r="r" b="b"/>
              <a:pathLst>
                <a:path w="4231640" h="830072">
                  <a:moveTo>
                    <a:pt x="0" y="415036"/>
                  </a:moveTo>
                  <a:cubicBezTo>
                    <a:pt x="0" y="185801"/>
                    <a:pt x="185801" y="0"/>
                    <a:pt x="415036" y="0"/>
                  </a:cubicBezTo>
                  <a:lnTo>
                    <a:pt x="3816604" y="0"/>
                  </a:lnTo>
                  <a:cubicBezTo>
                    <a:pt x="4045839" y="0"/>
                    <a:pt x="4231640" y="185801"/>
                    <a:pt x="4231640" y="415036"/>
                  </a:cubicBezTo>
                  <a:cubicBezTo>
                    <a:pt x="4231640" y="644271"/>
                    <a:pt x="4045839" y="830072"/>
                    <a:pt x="3816604" y="830072"/>
                  </a:cubicBezTo>
                  <a:lnTo>
                    <a:pt x="415036" y="830072"/>
                  </a:lnTo>
                  <a:cubicBezTo>
                    <a:pt x="185801" y="830072"/>
                    <a:pt x="0" y="644271"/>
                    <a:pt x="0" y="415036"/>
                  </a:cubicBezTo>
                  <a:close/>
                </a:path>
              </a:pathLst>
            </a:custGeom>
            <a:solidFill>
              <a:srgbClr val="FFF1F2"/>
            </a:solidFill>
            <a:ln w="19050" cap="sq">
              <a:solidFill>
                <a:srgbClr val="FECACA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60120" y="2427732"/>
            <a:ext cx="3154680" cy="548640"/>
            <a:chOff x="0" y="0"/>
            <a:chExt cx="4206240" cy="731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06240" cy="731520"/>
            </a:xfrm>
            <a:custGeom>
              <a:avLst/>
              <a:gdLst/>
              <a:ahLst/>
              <a:cxnLst/>
              <a:rect l="l" t="t" r="r" b="b"/>
              <a:pathLst>
                <a:path w="4206240" h="731520">
                  <a:moveTo>
                    <a:pt x="0" y="0"/>
                  </a:moveTo>
                  <a:lnTo>
                    <a:pt x="4206240" y="0"/>
                  </a:lnTo>
                  <a:lnTo>
                    <a:pt x="42062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2038" b="-62038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206240" cy="750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19"/>
                </a:lnSpc>
              </a:pPr>
              <a:r>
                <a:rPr lang="en-US" sz="2349" spc="261">
                  <a:solidFill>
                    <a:srgbClr val="EF4444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WRONG ANSWER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0120" y="3223260"/>
            <a:ext cx="7818120" cy="1783080"/>
            <a:chOff x="0" y="0"/>
            <a:chExt cx="10424160" cy="23774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24160" cy="2377440"/>
            </a:xfrm>
            <a:custGeom>
              <a:avLst/>
              <a:gdLst/>
              <a:ahLst/>
              <a:cxnLst/>
              <a:rect l="l" t="t" r="r" b="b"/>
              <a:pathLst>
                <a:path w="10424160" h="2377440">
                  <a:moveTo>
                    <a:pt x="0" y="0"/>
                  </a:moveTo>
                  <a:lnTo>
                    <a:pt x="10424160" y="0"/>
                  </a:lnTo>
                  <a:lnTo>
                    <a:pt x="10424160" y="2377440"/>
                  </a:lnTo>
                  <a:lnTo>
                    <a:pt x="0" y="2377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5434" b="-35434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161925"/>
              <a:ext cx="10424160" cy="25393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019"/>
                </a:lnSpc>
              </a:pPr>
              <a:r>
                <a:rPr lang="en-US" sz="44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무엇이 왜 틀렸는지</a:t>
              </a:r>
            </a:p>
            <a:p>
              <a:pPr algn="l">
                <a:lnSpc>
                  <a:spcPts val="7019"/>
                </a:lnSpc>
              </a:pPr>
              <a:r>
                <a:rPr lang="en-US" sz="44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AI가 콕 집어 알려줍니다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0120" y="5280660"/>
            <a:ext cx="7818120" cy="3977640"/>
            <a:chOff x="0" y="0"/>
            <a:chExt cx="10424160" cy="5303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424160" cy="5303520"/>
            </a:xfrm>
            <a:custGeom>
              <a:avLst/>
              <a:gdLst/>
              <a:ahLst/>
              <a:cxnLst/>
              <a:rect l="l" t="t" r="r" b="b"/>
              <a:pathLst>
                <a:path w="10424160" h="5303520">
                  <a:moveTo>
                    <a:pt x="0" y="0"/>
                  </a:moveTo>
                  <a:lnTo>
                    <a:pt x="10424160" y="0"/>
                  </a:lnTo>
                  <a:lnTo>
                    <a:pt x="10424160" y="5303520"/>
                  </a:lnTo>
                  <a:lnTo>
                    <a:pt x="0" y="5303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5277" r="-15277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276225"/>
              <a:ext cx="10424160" cy="5579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028"/>
                </a:lnSpc>
              </a:pPr>
              <a:r>
                <a:rPr lang="en-US" sz="35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단순히 "오답"이 아닙니다.</a:t>
              </a:r>
            </a:p>
            <a:p>
              <a:pPr algn="l">
                <a:lnSpc>
                  <a:spcPts val="7028"/>
                </a:lnSpc>
              </a:pPr>
              <a:r>
                <a:rPr lang="en-US" sz="35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어느 핀이 잘못 연결됐는지,</a:t>
              </a:r>
            </a:p>
            <a:p>
              <a:pPr algn="l">
                <a:lnSpc>
                  <a:spcPts val="7226"/>
                </a:lnSpc>
              </a:pPr>
              <a:r>
                <a:rPr lang="en-US" sz="36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무엇을 고쳐야 하는지 구체적으로 안내합니다.</a:t>
              </a:r>
            </a:p>
            <a:p>
              <a:pPr algn="l">
                <a:lnSpc>
                  <a:spcPts val="7028"/>
                </a:lnSpc>
              </a:pPr>
              <a:r>
                <a:rPr lang="en-US" sz="35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초보자도 혼자서 실력을 키울 수 있습니다.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89720" y="548640"/>
            <a:ext cx="8503920" cy="9189720"/>
            <a:chOff x="0" y="0"/>
            <a:chExt cx="11338560" cy="12252960"/>
          </a:xfrm>
        </p:grpSpPr>
        <p:sp>
          <p:nvSpPr>
            <p:cNvPr id="17" name="Freeform 17" descr="C:\Claude\20260704Challenge\Circuit06.png"/>
            <p:cNvSpPr/>
            <p:nvPr/>
          </p:nvSpPr>
          <p:spPr>
            <a:xfrm>
              <a:off x="0" y="0"/>
              <a:ext cx="11338560" cy="12252960"/>
            </a:xfrm>
            <a:custGeom>
              <a:avLst/>
              <a:gdLst/>
              <a:ahLst/>
              <a:cxnLst/>
              <a:rect l="l" t="t" r="r" b="b"/>
              <a:pathLst>
                <a:path w="11338560" h="12252960">
                  <a:moveTo>
                    <a:pt x="0" y="0"/>
                  </a:moveTo>
                  <a:lnTo>
                    <a:pt x="11338560" y="0"/>
                  </a:lnTo>
                  <a:lnTo>
                    <a:pt x="11338560" y="12252960"/>
                  </a:lnTo>
                  <a:lnTo>
                    <a:pt x="0" y="12252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6962" r="-26962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180195" y="539115"/>
            <a:ext cx="8522970" cy="9208770"/>
            <a:chOff x="0" y="0"/>
            <a:chExt cx="11363960" cy="122783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63960" cy="12278360"/>
            </a:xfrm>
            <a:custGeom>
              <a:avLst/>
              <a:gdLst/>
              <a:ahLst/>
              <a:cxnLst/>
              <a:rect l="l" t="t" r="r" b="b"/>
              <a:pathLst>
                <a:path w="11363960" h="12278360">
                  <a:moveTo>
                    <a:pt x="0" y="183261"/>
                  </a:moveTo>
                  <a:cubicBezTo>
                    <a:pt x="0" y="82042"/>
                    <a:pt x="82042" y="0"/>
                    <a:pt x="183261" y="0"/>
                  </a:cubicBezTo>
                  <a:lnTo>
                    <a:pt x="11180699" y="0"/>
                  </a:lnTo>
                  <a:cubicBezTo>
                    <a:pt x="11281918" y="0"/>
                    <a:pt x="11363960" y="82042"/>
                    <a:pt x="11363960" y="183261"/>
                  </a:cubicBezTo>
                  <a:lnTo>
                    <a:pt x="11363960" y="12095099"/>
                  </a:lnTo>
                  <a:cubicBezTo>
                    <a:pt x="11363960" y="12196318"/>
                    <a:pt x="11281918" y="12278360"/>
                    <a:pt x="11180699" y="12278360"/>
                  </a:cubicBezTo>
                  <a:lnTo>
                    <a:pt x="183261" y="12278360"/>
                  </a:lnTo>
                  <a:cubicBezTo>
                    <a:pt x="82042" y="12278360"/>
                    <a:pt x="0" y="12196318"/>
                    <a:pt x="0" y="12095099"/>
                  </a:cubicBez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8627" r="-88627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548640"/>
            <a:ext cx="8503920" cy="9189720"/>
            <a:chOff x="0" y="0"/>
            <a:chExt cx="11338560" cy="12252960"/>
          </a:xfrm>
        </p:grpSpPr>
        <p:sp>
          <p:nvSpPr>
            <p:cNvPr id="3" name="Freeform 3" descr="C:\Claude\20260704Challenge\Circuit07.png"/>
            <p:cNvSpPr/>
            <p:nvPr/>
          </p:nvSpPr>
          <p:spPr>
            <a:xfrm>
              <a:off x="0" y="0"/>
              <a:ext cx="11338560" cy="12252960"/>
            </a:xfrm>
            <a:custGeom>
              <a:avLst/>
              <a:gdLst/>
              <a:ahLst/>
              <a:cxnLst/>
              <a:rect l="l" t="t" r="r" b="b"/>
              <a:pathLst>
                <a:path w="11338560" h="12252960">
                  <a:moveTo>
                    <a:pt x="0" y="0"/>
                  </a:moveTo>
                  <a:lnTo>
                    <a:pt x="11338560" y="0"/>
                  </a:lnTo>
                  <a:lnTo>
                    <a:pt x="11338560" y="12252960"/>
                  </a:lnTo>
                  <a:lnTo>
                    <a:pt x="0" y="12252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040" r="-2704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39115" y="539115"/>
            <a:ext cx="8522970" cy="9208770"/>
            <a:chOff x="0" y="0"/>
            <a:chExt cx="11363960" cy="12278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63960" cy="12278360"/>
            </a:xfrm>
            <a:custGeom>
              <a:avLst/>
              <a:gdLst/>
              <a:ahLst/>
              <a:cxnLst/>
              <a:rect l="l" t="t" r="r" b="b"/>
              <a:pathLst>
                <a:path w="11363960" h="12278360">
                  <a:moveTo>
                    <a:pt x="0" y="183261"/>
                  </a:moveTo>
                  <a:cubicBezTo>
                    <a:pt x="0" y="82042"/>
                    <a:pt x="82042" y="0"/>
                    <a:pt x="183261" y="0"/>
                  </a:cubicBezTo>
                  <a:lnTo>
                    <a:pt x="11180699" y="0"/>
                  </a:lnTo>
                  <a:cubicBezTo>
                    <a:pt x="11281918" y="0"/>
                    <a:pt x="11363960" y="82042"/>
                    <a:pt x="11363960" y="183261"/>
                  </a:cubicBezTo>
                  <a:lnTo>
                    <a:pt x="11363960" y="12095099"/>
                  </a:lnTo>
                  <a:cubicBezTo>
                    <a:pt x="11363960" y="12196318"/>
                    <a:pt x="11281918" y="12278360"/>
                    <a:pt x="11180699" y="12278360"/>
                  </a:cubicBezTo>
                  <a:lnTo>
                    <a:pt x="183261" y="12278360"/>
                  </a:lnTo>
                  <a:cubicBezTo>
                    <a:pt x="82042" y="12278360"/>
                    <a:pt x="0" y="12196318"/>
                    <a:pt x="0" y="12095099"/>
                  </a:cubicBez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88627" r="-88627"/>
              </a:stretch>
            </a:blip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9875520" y="822960"/>
            <a:ext cx="1645920" cy="1371600"/>
            <a:chOff x="0" y="0"/>
            <a:chExt cx="2194560" cy="1828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" cy="1828800"/>
            </a:xfrm>
            <a:custGeom>
              <a:avLst/>
              <a:gdLst/>
              <a:ahLst/>
              <a:cxnLst/>
              <a:rect l="l" t="t" r="r" b="b"/>
              <a:pathLst>
                <a:path w="2194560" h="1828800">
                  <a:moveTo>
                    <a:pt x="0" y="0"/>
                  </a:moveTo>
                  <a:lnTo>
                    <a:pt x="2194560" y="0"/>
                  </a:lnTo>
                  <a:lnTo>
                    <a:pt x="21945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6919" r="-56919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194560" cy="1838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360"/>
                </a:lnSpc>
              </a:pPr>
              <a:r>
                <a:rPr lang="en-US" sz="780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🎉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65995" y="2390775"/>
            <a:ext cx="2762250" cy="622554"/>
            <a:chOff x="0" y="0"/>
            <a:chExt cx="3683000" cy="8300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3000" cy="830072"/>
            </a:xfrm>
            <a:custGeom>
              <a:avLst/>
              <a:gdLst/>
              <a:ahLst/>
              <a:cxnLst/>
              <a:rect l="l" t="t" r="r" b="b"/>
              <a:pathLst>
                <a:path w="3683000" h="830072">
                  <a:moveTo>
                    <a:pt x="0" y="415036"/>
                  </a:moveTo>
                  <a:cubicBezTo>
                    <a:pt x="0" y="185801"/>
                    <a:pt x="185801" y="0"/>
                    <a:pt x="415036" y="0"/>
                  </a:cubicBezTo>
                  <a:lnTo>
                    <a:pt x="3267964" y="0"/>
                  </a:lnTo>
                  <a:cubicBezTo>
                    <a:pt x="3497199" y="0"/>
                    <a:pt x="3683000" y="185801"/>
                    <a:pt x="3683000" y="415036"/>
                  </a:cubicBezTo>
                  <a:cubicBezTo>
                    <a:pt x="3683000" y="644271"/>
                    <a:pt x="3497199" y="830072"/>
                    <a:pt x="3267964" y="830072"/>
                  </a:cubicBezTo>
                  <a:lnTo>
                    <a:pt x="415036" y="830072"/>
                  </a:lnTo>
                  <a:cubicBezTo>
                    <a:pt x="185801" y="830072"/>
                    <a:pt x="0" y="644271"/>
                    <a:pt x="0" y="415036"/>
                  </a:cubicBezTo>
                  <a:close/>
                </a:path>
              </a:pathLst>
            </a:custGeom>
            <a:solidFill>
              <a:srgbClr val="F0FDF4"/>
            </a:solidFill>
            <a:ln w="19050" cap="sq">
              <a:solidFill>
                <a:srgbClr val="BBF7D0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9875520" y="2427732"/>
            <a:ext cx="2743200" cy="548640"/>
            <a:chOff x="0" y="0"/>
            <a:chExt cx="3657600" cy="7315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57600" cy="731520"/>
            </a:xfrm>
            <a:custGeom>
              <a:avLst/>
              <a:gdLst/>
              <a:ahLst/>
              <a:cxnLst/>
              <a:rect l="l" t="t" r="r" b="b"/>
              <a:pathLst>
                <a:path w="3657600" h="731520">
                  <a:moveTo>
                    <a:pt x="0" y="0"/>
                  </a:moveTo>
                  <a:lnTo>
                    <a:pt x="3657600" y="0"/>
                  </a:lnTo>
                  <a:lnTo>
                    <a:pt x="3657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3657600" cy="7410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419"/>
                </a:lnSpc>
              </a:pPr>
              <a:r>
                <a:rPr lang="en-US" sz="2849" spc="633">
                  <a:solidFill>
                    <a:srgbClr val="10B98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CORRECT!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75520" y="3223260"/>
            <a:ext cx="7818120" cy="1783080"/>
            <a:chOff x="0" y="0"/>
            <a:chExt cx="10424160" cy="23774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424160" cy="2377440"/>
            </a:xfrm>
            <a:custGeom>
              <a:avLst/>
              <a:gdLst/>
              <a:ahLst/>
              <a:cxnLst/>
              <a:rect l="l" t="t" r="r" b="b"/>
              <a:pathLst>
                <a:path w="10424160" h="2377440">
                  <a:moveTo>
                    <a:pt x="0" y="0"/>
                  </a:moveTo>
                  <a:lnTo>
                    <a:pt x="10424160" y="0"/>
                  </a:lnTo>
                  <a:lnTo>
                    <a:pt x="10424160" y="2377440"/>
                  </a:lnTo>
                  <a:lnTo>
                    <a:pt x="0" y="2377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5434" b="-35434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180975"/>
              <a:ext cx="10424160" cy="25584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487"/>
                </a:lnSpc>
              </a:pPr>
              <a:r>
                <a:rPr lang="en-US" sz="47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정답! 회로 동작 원리까지</a:t>
              </a:r>
            </a:p>
            <a:p>
              <a:pPr algn="l">
                <a:lnSpc>
                  <a:spcPts val="7487"/>
                </a:lnSpc>
              </a:pPr>
              <a:r>
                <a:rPr lang="en-US" sz="47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상세히 설명해줍니다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75520" y="5280660"/>
            <a:ext cx="7818120" cy="3977640"/>
            <a:chOff x="0" y="0"/>
            <a:chExt cx="10424160" cy="5303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24160" cy="5303520"/>
            </a:xfrm>
            <a:custGeom>
              <a:avLst/>
              <a:gdLst/>
              <a:ahLst/>
              <a:cxnLst/>
              <a:rect l="l" t="t" r="r" b="b"/>
              <a:pathLst>
                <a:path w="10424160" h="5303520">
                  <a:moveTo>
                    <a:pt x="0" y="0"/>
                  </a:moveTo>
                  <a:lnTo>
                    <a:pt x="10424160" y="0"/>
                  </a:lnTo>
                  <a:lnTo>
                    <a:pt x="10424160" y="5303520"/>
                  </a:lnTo>
                  <a:lnTo>
                    <a:pt x="0" y="5303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5277" r="-15277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266700"/>
              <a:ext cx="10424160" cy="5570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830"/>
                </a:lnSpc>
              </a:pPr>
              <a:r>
                <a:rPr lang="en-US" sz="34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정답일 때도 AI는 단순히 "통과"가 아닙니다.</a:t>
              </a:r>
            </a:p>
            <a:p>
              <a:pPr algn="l">
                <a:lnSpc>
                  <a:spcPts val="6830"/>
                </a:lnSpc>
              </a:pPr>
              <a:r>
                <a:rPr lang="en-US" sz="34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전류가 어떻게 흐르는지,</a:t>
              </a:r>
            </a:p>
            <a:p>
              <a:pPr algn="l">
                <a:lnSpc>
                  <a:spcPts val="6830"/>
                </a:lnSpc>
              </a:pPr>
              <a:r>
                <a:rPr lang="en-US" sz="34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왜 이 연결이 맞는지 원리까지 설명해 줍니다.</a:t>
              </a:r>
            </a:p>
            <a:p>
              <a:pPr algn="l">
                <a:lnSpc>
                  <a:spcPts val="6830"/>
                </a:lnSpc>
              </a:pPr>
              <a:r>
                <a:rPr lang="en-US" sz="34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학습 효과가 2배로 높아집니다.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C07367A-A725-3077-5392-BD7BBD2D07A3}"/>
              </a:ext>
            </a:extLst>
          </p:cNvPr>
          <p:cNvSpPr txBox="1"/>
          <p:nvPr/>
        </p:nvSpPr>
        <p:spPr>
          <a:xfrm>
            <a:off x="-14748" y="342900"/>
            <a:ext cx="18283428" cy="9986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6084"/>
              </a:lnSpc>
            </a:pP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실제로 수업에 사용해본 결과 학생들의 평가</a:t>
            </a:r>
            <a:endParaRPr lang="en-US" sz="3900" dirty="0">
              <a:solidFill>
                <a:srgbClr val="1E293B"/>
              </a:solidFill>
              <a:latin typeface="TDTD귀여워귀여워"/>
              <a:ea typeface="TDTD귀여워귀여워"/>
              <a:cs typeface="TDTD귀여워귀여워"/>
              <a:sym typeface="TDTD귀여워귀여워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2362A43B-8771-6A20-CF63-07AE4EC96A12}"/>
              </a:ext>
            </a:extLst>
          </p:cNvPr>
          <p:cNvSpPr txBox="1"/>
          <p:nvPr/>
        </p:nvSpPr>
        <p:spPr>
          <a:xfrm>
            <a:off x="914400" y="1866900"/>
            <a:ext cx="16459200" cy="9986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6084"/>
              </a:lnSpc>
            </a:pP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1. 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구체적인 미션과 코드가 나와있어 내가 뭘 해야 하는지 직관적으로 알 수 있어 좋았다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.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 </a:t>
            </a:r>
            <a:endParaRPr lang="en-US" sz="3900" dirty="0">
              <a:solidFill>
                <a:srgbClr val="1E293B"/>
              </a:solidFill>
              <a:latin typeface="TDTD귀여워귀여워"/>
              <a:ea typeface="TDTD귀여워귀여워"/>
              <a:cs typeface="TDTD귀여워귀여워"/>
              <a:sym typeface="TDTD귀여워귀여워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301F411A-7D18-2B7F-06DD-3B00D1B9B517}"/>
              </a:ext>
            </a:extLst>
          </p:cNvPr>
          <p:cNvSpPr txBox="1"/>
          <p:nvPr/>
        </p:nvSpPr>
        <p:spPr>
          <a:xfrm>
            <a:off x="921774" y="3162300"/>
            <a:ext cx="16459200" cy="9986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6084"/>
              </a:lnSpc>
            </a:pP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2. 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선 하나 연결하고 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AI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채점하면 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AI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가 다음에 </a:t>
            </a:r>
            <a:r>
              <a:rPr lang="ko-KR" altLang="en-US" sz="3900" dirty="0" err="1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뭘해야하는지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 알려주고 틀리면 왜 틀렸는지 알려주니까 실력향상에 도움이 됐다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.</a:t>
            </a:r>
            <a:endParaRPr lang="en-US" sz="3900" dirty="0">
              <a:solidFill>
                <a:srgbClr val="1E293B"/>
              </a:solidFill>
              <a:latin typeface="TDTD귀여워귀여워"/>
              <a:ea typeface="TDTD귀여워귀여워"/>
              <a:cs typeface="TDTD귀여워귀여워"/>
              <a:sym typeface="TDTD귀여워귀여워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2276AF2A-6B85-2A3F-9BB9-B7EF1B85CF8E}"/>
              </a:ext>
            </a:extLst>
          </p:cNvPr>
          <p:cNvSpPr txBox="1"/>
          <p:nvPr/>
        </p:nvSpPr>
        <p:spPr>
          <a:xfrm>
            <a:off x="914400" y="4476135"/>
            <a:ext cx="16459200" cy="9986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6084"/>
              </a:lnSpc>
            </a:pP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3. 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크롬 로그인해서 링크 들어가서 </a:t>
            </a:r>
            <a:r>
              <a:rPr lang="ko-KR" altLang="en-US" sz="3900" dirty="0" err="1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타고타고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 안하고 설치해서 바로 실행하니까 편리했다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.</a:t>
            </a:r>
            <a:endParaRPr lang="en-US" sz="3900" dirty="0">
              <a:solidFill>
                <a:srgbClr val="1E293B"/>
              </a:solidFill>
              <a:latin typeface="TDTD귀여워귀여워"/>
              <a:ea typeface="TDTD귀여워귀여워"/>
              <a:cs typeface="TDTD귀여워귀여워"/>
              <a:sym typeface="TDTD귀여워귀여워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C906DF2B-AC95-AA21-C65A-4142CC231411}"/>
              </a:ext>
            </a:extLst>
          </p:cNvPr>
          <p:cNvSpPr txBox="1"/>
          <p:nvPr/>
        </p:nvSpPr>
        <p:spPr>
          <a:xfrm>
            <a:off x="914400" y="6086674"/>
            <a:ext cx="16459200" cy="9986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6084"/>
              </a:lnSpc>
            </a:pP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4. 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난 잘 몰라서 수업시간에 맨날 </a:t>
            </a:r>
            <a:r>
              <a:rPr lang="ko-KR" altLang="en-US" sz="3900" dirty="0" err="1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잘모르겠다고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 </a:t>
            </a:r>
            <a:r>
              <a:rPr lang="ko-KR" altLang="en-US" sz="3900" dirty="0" err="1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손드는게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 주변 친구들이나 선생님 눈치가 보였는데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, 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내 자리에서 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AI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로 공부하니까 눈치도 안보이고 내 실력대로 연습할 수 있어 좋았다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.</a:t>
            </a:r>
            <a:endParaRPr lang="en-US" sz="3900" dirty="0">
              <a:solidFill>
                <a:srgbClr val="1E293B"/>
              </a:solidFill>
              <a:latin typeface="TDTD귀여워귀여워"/>
              <a:ea typeface="TDTD귀여워귀여워"/>
              <a:cs typeface="TDTD귀여워귀여워"/>
              <a:sym typeface="TDTD귀여워귀여워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DE18DBCD-F5B5-89C6-5F4D-CA137F423D12}"/>
              </a:ext>
            </a:extLst>
          </p:cNvPr>
          <p:cNvSpPr txBox="1"/>
          <p:nvPr/>
        </p:nvSpPr>
        <p:spPr>
          <a:xfrm>
            <a:off x="921774" y="7740229"/>
            <a:ext cx="16459200" cy="9986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6084"/>
              </a:lnSpc>
            </a:pP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5. 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블록코딩보다 회로 연결이 더 재밌다</a:t>
            </a:r>
            <a:r>
              <a:rPr lang="en-US" altLang="ko-KR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… </a:t>
            </a:r>
            <a:r>
              <a:rPr lang="ko-KR" alt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rPr>
              <a:t>등등</a:t>
            </a:r>
            <a:endParaRPr lang="en-US" sz="3900" dirty="0">
              <a:solidFill>
                <a:srgbClr val="1E293B"/>
              </a:solidFill>
              <a:latin typeface="TDTD귀여워귀여워"/>
              <a:ea typeface="TDTD귀여워귀여워"/>
              <a:cs typeface="TDTD귀여워귀여워"/>
              <a:sym typeface="TDTD귀여워귀여워"/>
            </a:endParaRPr>
          </a:p>
        </p:txBody>
      </p:sp>
    </p:spTree>
    <p:extLst>
      <p:ext uri="{BB962C8B-B14F-4D97-AF65-F5344CB8AC3E}">
        <p14:creationId xmlns:p14="http://schemas.microsoft.com/office/powerpoint/2010/main" val="7471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00784"/>
            <a:ext cx="16709069" cy="1086995"/>
            <a:chOff x="0" y="0"/>
            <a:chExt cx="22278759" cy="14493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78760" cy="1449327"/>
            </a:xfrm>
            <a:custGeom>
              <a:avLst/>
              <a:gdLst/>
              <a:ahLst/>
              <a:cxnLst/>
              <a:rect l="l" t="t" r="r" b="b"/>
              <a:pathLst>
                <a:path w="22278760" h="1449327">
                  <a:moveTo>
                    <a:pt x="0" y="0"/>
                  </a:moveTo>
                  <a:lnTo>
                    <a:pt x="22278760" y="0"/>
                  </a:lnTo>
                  <a:lnTo>
                    <a:pt x="22278760" y="1449327"/>
                  </a:lnTo>
                  <a:lnTo>
                    <a:pt x="0" y="14493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121" r="54031" b="-151250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228600"/>
              <a:ext cx="22278759" cy="16779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295"/>
                </a:lnSpc>
              </a:pPr>
              <a:r>
                <a:rPr lang="en-US" sz="65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2022 개정 교육과정,컴퓨팅 시스템이 1단원이 된 이유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261603"/>
            <a:ext cx="16709069" cy="1640082"/>
            <a:chOff x="0" y="0"/>
            <a:chExt cx="22278759" cy="21867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278760" cy="2186776"/>
            </a:xfrm>
            <a:custGeom>
              <a:avLst/>
              <a:gdLst/>
              <a:ahLst/>
              <a:cxnLst/>
              <a:rect l="l" t="t" r="r" b="b"/>
              <a:pathLst>
                <a:path w="22278760" h="2186776">
                  <a:moveTo>
                    <a:pt x="0" y="0"/>
                  </a:moveTo>
                  <a:lnTo>
                    <a:pt x="22278760" y="0"/>
                  </a:lnTo>
                  <a:lnTo>
                    <a:pt x="22278760" y="2186776"/>
                  </a:lnTo>
                  <a:lnTo>
                    <a:pt x="0" y="218677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611" r="45419" b="-150889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314325"/>
              <a:ext cx="22278759" cy="25011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820"/>
                </a:lnSpc>
              </a:pPr>
              <a:r>
                <a:rPr lang="en-US" sz="39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1. 2015 개정 교육과정에서 4단원에 배치되었던 내용을 앞으로 당겨, </a:t>
              </a:r>
            </a:p>
            <a:p>
              <a:pPr algn="l">
                <a:lnSpc>
                  <a:spcPts val="7820"/>
                </a:lnSpc>
              </a:pPr>
              <a:r>
                <a:rPr lang="en-US" sz="39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   실생활과 밀접한 피지컬 컴퓨팅을 통해 학생들의 흥미와 몰입도를 초기에 높이고자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425560"/>
            <a:ext cx="16709069" cy="1640082"/>
            <a:chOff x="0" y="0"/>
            <a:chExt cx="22278759" cy="21867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278760" cy="2186776"/>
            </a:xfrm>
            <a:custGeom>
              <a:avLst/>
              <a:gdLst/>
              <a:ahLst/>
              <a:cxnLst/>
              <a:rect l="l" t="t" r="r" b="b"/>
              <a:pathLst>
                <a:path w="22278760" h="2186776">
                  <a:moveTo>
                    <a:pt x="0" y="0"/>
                  </a:moveTo>
                  <a:lnTo>
                    <a:pt x="22278760" y="0"/>
                  </a:lnTo>
                  <a:lnTo>
                    <a:pt x="22278760" y="2186776"/>
                  </a:lnTo>
                  <a:lnTo>
                    <a:pt x="0" y="218677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611" r="45419" b="-150889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314325"/>
              <a:ext cx="22278759" cy="25011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820"/>
                </a:lnSpc>
              </a:pPr>
              <a:r>
                <a:rPr lang="en-US" sz="39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2. AI, 사물인터넷(IoT), 데이터 등 디지털 기술이 일상화된 환경에서 </a:t>
              </a:r>
            </a:p>
            <a:p>
              <a:pPr algn="l">
                <a:lnSpc>
                  <a:spcPts val="7820"/>
                </a:lnSpc>
              </a:pPr>
              <a:r>
                <a:rPr lang="en-US" sz="39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   컴퓨팅 장치의 기본 구조와 제어 원리를 파악하는 것을 필수 기초 소양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6589518"/>
            <a:ext cx="16709069" cy="1640082"/>
            <a:chOff x="0" y="0"/>
            <a:chExt cx="22278759" cy="21867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278760" cy="2186776"/>
            </a:xfrm>
            <a:custGeom>
              <a:avLst/>
              <a:gdLst/>
              <a:ahLst/>
              <a:cxnLst/>
              <a:rect l="l" t="t" r="r" b="b"/>
              <a:pathLst>
                <a:path w="22278760" h="2186776">
                  <a:moveTo>
                    <a:pt x="0" y="0"/>
                  </a:moveTo>
                  <a:lnTo>
                    <a:pt x="22278760" y="0"/>
                  </a:lnTo>
                  <a:lnTo>
                    <a:pt x="22278760" y="2186776"/>
                  </a:lnTo>
                  <a:lnTo>
                    <a:pt x="0" y="218677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611" r="45419" b="-150889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314325"/>
              <a:ext cx="22278759" cy="25011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820"/>
                </a:lnSpc>
              </a:pPr>
              <a:r>
                <a:rPr lang="en-US" sz="39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3. 프로그래밍(알고리즘)이나 인공지능을 배우기 전, </a:t>
              </a:r>
            </a:p>
            <a:p>
              <a:pPr algn="l">
                <a:lnSpc>
                  <a:spcPts val="7820"/>
                </a:lnSpc>
              </a:pPr>
              <a:r>
                <a:rPr lang="en-US" sz="394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   그것을 구동하는 하드웨어와 소프트웨어의 작동 원리를 먼저 이해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00784"/>
            <a:ext cx="15049390" cy="1033472"/>
            <a:chOff x="0" y="0"/>
            <a:chExt cx="20065853" cy="13779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065853" cy="1377962"/>
            </a:xfrm>
            <a:custGeom>
              <a:avLst/>
              <a:gdLst/>
              <a:ahLst/>
              <a:cxnLst/>
              <a:rect l="l" t="t" r="r" b="b"/>
              <a:pathLst>
                <a:path w="20065853" h="1377962">
                  <a:moveTo>
                    <a:pt x="0" y="0"/>
                  </a:moveTo>
                  <a:lnTo>
                    <a:pt x="20065853" y="0"/>
                  </a:lnTo>
                  <a:lnTo>
                    <a:pt x="20065853" y="1377962"/>
                  </a:lnTo>
                  <a:lnTo>
                    <a:pt x="0" y="137796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370" r="48961" b="-164262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180975"/>
              <a:ext cx="20065853" cy="15589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955"/>
                </a:lnSpc>
              </a:pPr>
              <a:r>
                <a:rPr lang="en-US" sz="50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중·고등학교에서 피지컬 컴퓨팅 학습할때 무엇으로 학습하나?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729740"/>
            <a:ext cx="16230600" cy="1033472"/>
            <a:chOff x="0" y="0"/>
            <a:chExt cx="21640800" cy="13779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377962"/>
            </a:xfrm>
            <a:custGeom>
              <a:avLst/>
              <a:gdLst/>
              <a:ahLst/>
              <a:cxnLst/>
              <a:rect l="l" t="t" r="r" b="b"/>
              <a:pathLst>
                <a:path w="21640800" h="1377962">
                  <a:moveTo>
                    <a:pt x="0" y="0"/>
                  </a:moveTo>
                  <a:lnTo>
                    <a:pt x="21640800" y="0"/>
                  </a:lnTo>
                  <a:lnTo>
                    <a:pt x="21640800" y="1377962"/>
                  </a:lnTo>
                  <a:lnTo>
                    <a:pt x="0" y="137796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370" r="52676" b="-164262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152400"/>
              <a:ext cx="21640800" cy="15303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551"/>
                </a:lnSpc>
              </a:pP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→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Circuit을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활용한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아두이노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시뮬레이션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프로그램을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많이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1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사용</a:t>
              </a:r>
              <a:r>
                <a:rPr lang="en-US" sz="41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!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2763212"/>
            <a:ext cx="16230600" cy="1033472"/>
            <a:chOff x="0" y="0"/>
            <a:chExt cx="21640800" cy="13779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40800" cy="1377962"/>
            </a:xfrm>
            <a:custGeom>
              <a:avLst/>
              <a:gdLst/>
              <a:ahLst/>
              <a:cxnLst/>
              <a:rect l="l" t="t" r="r" b="b"/>
              <a:pathLst>
                <a:path w="21640800" h="1377962">
                  <a:moveTo>
                    <a:pt x="0" y="0"/>
                  </a:moveTo>
                  <a:lnTo>
                    <a:pt x="21640800" y="0"/>
                  </a:lnTo>
                  <a:lnTo>
                    <a:pt x="21640800" y="1377962"/>
                  </a:lnTo>
                  <a:lnTo>
                    <a:pt x="0" y="137796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370" r="52676" b="-164262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21640800" cy="15208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084"/>
                </a:lnSpc>
              </a:pP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  <a:hlinkClick r:id="rId3"/>
                </a:rPr>
                <a:t>https://www.tinkercad.com/things/8VE6PAua3an-bodacious-snaget-blad</a:t>
              </a:r>
              <a:endParaRPr lang="en-US" sz="3900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4326557"/>
            <a:ext cx="6305918" cy="3376717"/>
          </a:xfrm>
          <a:custGeom>
            <a:avLst/>
            <a:gdLst/>
            <a:ahLst/>
            <a:cxnLst/>
            <a:rect l="l" t="t" r="r" b="b"/>
            <a:pathLst>
              <a:path w="6305918" h="3376717">
                <a:moveTo>
                  <a:pt x="0" y="0"/>
                </a:moveTo>
                <a:lnTo>
                  <a:pt x="6305918" y="0"/>
                </a:lnTo>
                <a:lnTo>
                  <a:pt x="6305918" y="3376717"/>
                </a:lnTo>
                <a:lnTo>
                  <a:pt x="0" y="3376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677518" y="4326557"/>
            <a:ext cx="10259324" cy="4655168"/>
          </a:xfrm>
          <a:custGeom>
            <a:avLst/>
            <a:gdLst/>
            <a:ahLst/>
            <a:cxnLst/>
            <a:rect l="l" t="t" r="r" b="b"/>
            <a:pathLst>
              <a:path w="10259324" h="4655168">
                <a:moveTo>
                  <a:pt x="0" y="0"/>
                </a:moveTo>
                <a:lnTo>
                  <a:pt x="10259324" y="0"/>
                </a:lnTo>
                <a:lnTo>
                  <a:pt x="10259324" y="4655168"/>
                </a:lnTo>
                <a:lnTo>
                  <a:pt x="0" y="4655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1028700"/>
            <a:ext cx="15540228" cy="1097280"/>
            <a:chOff x="0" y="0"/>
            <a:chExt cx="20720304" cy="1463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0304" cy="1463040"/>
            </a:xfrm>
            <a:custGeom>
              <a:avLst/>
              <a:gdLst/>
              <a:ahLst/>
              <a:cxnLst/>
              <a:rect l="l" t="t" r="r" b="b"/>
              <a:pathLst>
                <a:path w="20720304" h="1463040">
                  <a:moveTo>
                    <a:pt x="0" y="0"/>
                  </a:moveTo>
                  <a:lnTo>
                    <a:pt x="20720304" y="0"/>
                  </a:lnTo>
                  <a:lnTo>
                    <a:pt x="20720304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956" b="-225956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0"/>
              <a:ext cx="20720304" cy="1653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8111"/>
                </a:lnSpc>
              </a:pPr>
              <a:r>
                <a:rPr lang="en-US" sz="51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Tinkercad를 사용하면서 느꼈던 문제점1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600" y="2846912"/>
            <a:ext cx="15540228" cy="6191250"/>
            <a:chOff x="0" y="0"/>
            <a:chExt cx="20720304" cy="825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20304" cy="8255000"/>
            </a:xfrm>
            <a:custGeom>
              <a:avLst/>
              <a:gdLst/>
              <a:ahLst/>
              <a:cxnLst/>
              <a:rect l="l" t="t" r="r" b="b"/>
              <a:pathLst>
                <a:path w="20720304" h="8255000">
                  <a:moveTo>
                    <a:pt x="0" y="183515"/>
                  </a:moveTo>
                  <a:cubicBezTo>
                    <a:pt x="0" y="82169"/>
                    <a:pt x="241359" y="0"/>
                    <a:pt x="539047" y="0"/>
                  </a:cubicBezTo>
                  <a:lnTo>
                    <a:pt x="20181257" y="0"/>
                  </a:lnTo>
                  <a:cubicBezTo>
                    <a:pt x="20478944" y="0"/>
                    <a:pt x="20720304" y="82169"/>
                    <a:pt x="20720304" y="183515"/>
                  </a:cubicBezTo>
                  <a:lnTo>
                    <a:pt x="20720304" y="8071485"/>
                  </a:lnTo>
                  <a:cubicBezTo>
                    <a:pt x="20720304" y="8172831"/>
                    <a:pt x="20478944" y="8255000"/>
                    <a:pt x="20181257" y="8255000"/>
                  </a:cubicBezTo>
                  <a:lnTo>
                    <a:pt x="539047" y="8255000"/>
                  </a:lnTo>
                  <a:cubicBezTo>
                    <a:pt x="241359" y="8255000"/>
                    <a:pt x="0" y="8172831"/>
                    <a:pt x="0" y="807148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399578" y="3267917"/>
            <a:ext cx="15484272" cy="1097280"/>
            <a:chOff x="0" y="0"/>
            <a:chExt cx="20645695" cy="1463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645695" cy="1463040"/>
            </a:xfrm>
            <a:custGeom>
              <a:avLst/>
              <a:gdLst/>
              <a:ahLst/>
              <a:cxnLst/>
              <a:rect l="l" t="t" r="r" b="b"/>
              <a:pathLst>
                <a:path w="20645695" h="1463040">
                  <a:moveTo>
                    <a:pt x="0" y="0"/>
                  </a:moveTo>
                  <a:lnTo>
                    <a:pt x="20645695" y="0"/>
                  </a:lnTo>
                  <a:lnTo>
                    <a:pt x="2064569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5955" b="-43609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0645695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😕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05351" y="4693728"/>
            <a:ext cx="14090128" cy="886750"/>
            <a:chOff x="0" y="0"/>
            <a:chExt cx="18786837" cy="1182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86838" cy="1182333"/>
            </a:xfrm>
            <a:custGeom>
              <a:avLst/>
              <a:gdLst/>
              <a:ahLst/>
              <a:cxnLst/>
              <a:rect l="l" t="t" r="r" b="b"/>
              <a:pathLst>
                <a:path w="18786838" h="1182333">
                  <a:moveTo>
                    <a:pt x="0" y="0"/>
                  </a:moveTo>
                  <a:lnTo>
                    <a:pt x="18786838" y="0"/>
                  </a:lnTo>
                  <a:lnTo>
                    <a:pt x="18786838" y="1182333"/>
                  </a:lnTo>
                  <a:lnTo>
                    <a:pt x="0" y="118233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705" r="66480" b="-88850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180975"/>
              <a:ext cx="18786837" cy="13633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804"/>
                </a:lnSpc>
              </a:pP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회로가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작동하지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않을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때,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어디가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틀려서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안되는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건지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알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수가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2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없습니다</a:t>
              </a:r>
              <a:r>
                <a:rPr lang="en-US" sz="42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77122" y="5580477"/>
            <a:ext cx="13946587" cy="47625"/>
            <a:chOff x="0" y="0"/>
            <a:chExt cx="2685910" cy="91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85910" cy="9172"/>
            </a:xfrm>
            <a:custGeom>
              <a:avLst/>
              <a:gdLst/>
              <a:ahLst/>
              <a:cxnLst/>
              <a:rect l="l" t="t" r="r" b="b"/>
              <a:pathLst>
                <a:path w="2685910" h="9172">
                  <a:moveTo>
                    <a:pt x="0" y="0"/>
                  </a:moveTo>
                  <a:lnTo>
                    <a:pt x="2685910" y="0"/>
                  </a:lnTo>
                  <a:lnTo>
                    <a:pt x="2685910" y="9172"/>
                  </a:lnTo>
                  <a:lnTo>
                    <a:pt x="0" y="9172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205351" y="5942537"/>
            <a:ext cx="14090128" cy="2460625"/>
            <a:chOff x="0" y="0"/>
            <a:chExt cx="18786837" cy="3280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786838" cy="3280833"/>
            </a:xfrm>
            <a:custGeom>
              <a:avLst/>
              <a:gdLst/>
              <a:ahLst/>
              <a:cxnLst/>
              <a:rect l="l" t="t" r="r" b="b"/>
              <a:pathLst>
                <a:path w="18786838" h="3280833">
                  <a:moveTo>
                    <a:pt x="0" y="0"/>
                  </a:moveTo>
                  <a:lnTo>
                    <a:pt x="18786838" y="0"/>
                  </a:lnTo>
                  <a:lnTo>
                    <a:pt x="18786838" y="3280833"/>
                  </a:lnTo>
                  <a:lnTo>
                    <a:pt x="0" y="328083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223" r="63256" b="10812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238125"/>
              <a:ext cx="18786837" cy="35189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99"/>
                </a:lnSpc>
              </a:pP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하나만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잘못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연결해도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전체가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작동하지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않는데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</a:t>
              </a:r>
            </a:p>
            <a:p>
              <a:pPr algn="ctr">
                <a:lnSpc>
                  <a:spcPts val="71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[</a:t>
              </a:r>
              <a:r>
                <a:rPr lang="en-US" sz="3999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</a:t>
              </a:r>
              <a:r>
                <a:rPr lang="en-US" sz="3999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]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에서는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어디가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문제라서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작동하지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않는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것인지</a:t>
              </a:r>
              <a:endParaRPr lang="en-US" sz="3999" dirty="0">
                <a:solidFill>
                  <a:srgbClr val="64748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endParaRPr>
            </a:p>
            <a:p>
              <a:pPr algn="ctr">
                <a:lnSpc>
                  <a:spcPts val="7199"/>
                </a:lnSpc>
              </a:pP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알려주는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기능이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없습니다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1028700"/>
            <a:ext cx="15540228" cy="1097280"/>
            <a:chOff x="0" y="0"/>
            <a:chExt cx="20720304" cy="1463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0304" cy="1463040"/>
            </a:xfrm>
            <a:custGeom>
              <a:avLst/>
              <a:gdLst/>
              <a:ahLst/>
              <a:cxnLst/>
              <a:rect l="l" t="t" r="r" b="b"/>
              <a:pathLst>
                <a:path w="20720304" h="1463040">
                  <a:moveTo>
                    <a:pt x="0" y="0"/>
                  </a:moveTo>
                  <a:lnTo>
                    <a:pt x="20720304" y="0"/>
                  </a:lnTo>
                  <a:lnTo>
                    <a:pt x="20720304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956" b="-225956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0"/>
              <a:ext cx="20720304" cy="1653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8111"/>
                </a:lnSpc>
              </a:pPr>
              <a:r>
                <a:rPr lang="en-US" sz="51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Tinkercad를 사용하면서 느꼈던 문제점2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600" y="2846912"/>
            <a:ext cx="15540228" cy="6191250"/>
            <a:chOff x="0" y="0"/>
            <a:chExt cx="20720304" cy="825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20304" cy="8255000"/>
            </a:xfrm>
            <a:custGeom>
              <a:avLst/>
              <a:gdLst/>
              <a:ahLst/>
              <a:cxnLst/>
              <a:rect l="l" t="t" r="r" b="b"/>
              <a:pathLst>
                <a:path w="20720304" h="8255000">
                  <a:moveTo>
                    <a:pt x="0" y="183515"/>
                  </a:moveTo>
                  <a:cubicBezTo>
                    <a:pt x="0" y="82169"/>
                    <a:pt x="241359" y="0"/>
                    <a:pt x="539047" y="0"/>
                  </a:cubicBezTo>
                  <a:lnTo>
                    <a:pt x="20181257" y="0"/>
                  </a:lnTo>
                  <a:cubicBezTo>
                    <a:pt x="20478944" y="0"/>
                    <a:pt x="20720304" y="82169"/>
                    <a:pt x="20720304" y="183515"/>
                  </a:cubicBezTo>
                  <a:lnTo>
                    <a:pt x="20720304" y="8071485"/>
                  </a:lnTo>
                  <a:cubicBezTo>
                    <a:pt x="20720304" y="8172831"/>
                    <a:pt x="20478944" y="8255000"/>
                    <a:pt x="20181257" y="8255000"/>
                  </a:cubicBezTo>
                  <a:lnTo>
                    <a:pt x="539047" y="8255000"/>
                  </a:lnTo>
                  <a:cubicBezTo>
                    <a:pt x="241359" y="8255000"/>
                    <a:pt x="0" y="8172831"/>
                    <a:pt x="0" y="807148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399578" y="3267917"/>
            <a:ext cx="15484272" cy="1097280"/>
            <a:chOff x="0" y="0"/>
            <a:chExt cx="20645695" cy="1463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645695" cy="1463040"/>
            </a:xfrm>
            <a:custGeom>
              <a:avLst/>
              <a:gdLst/>
              <a:ahLst/>
              <a:cxnLst/>
              <a:rect l="l" t="t" r="r" b="b"/>
              <a:pathLst>
                <a:path w="20645695" h="1463040">
                  <a:moveTo>
                    <a:pt x="0" y="0"/>
                  </a:moveTo>
                  <a:lnTo>
                    <a:pt x="20645695" y="0"/>
                  </a:lnTo>
                  <a:lnTo>
                    <a:pt x="2064569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5955" b="-43609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0645695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🥸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05351" y="4427871"/>
            <a:ext cx="13872725" cy="886750"/>
            <a:chOff x="0" y="0"/>
            <a:chExt cx="18496967" cy="1182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96967" cy="1182333"/>
            </a:xfrm>
            <a:custGeom>
              <a:avLst/>
              <a:gdLst/>
              <a:ahLst/>
              <a:cxnLst/>
              <a:rect l="l" t="t" r="r" b="b"/>
              <a:pathLst>
                <a:path w="18496967" h="1182333">
                  <a:moveTo>
                    <a:pt x="0" y="0"/>
                  </a:moveTo>
                  <a:lnTo>
                    <a:pt x="18496967" y="0"/>
                  </a:lnTo>
                  <a:lnTo>
                    <a:pt x="18496967" y="1182333"/>
                  </a:lnTo>
                  <a:lnTo>
                    <a:pt x="0" y="118233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705" r="65955" b="-88850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0"/>
              <a:ext cx="18496967" cy="13728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451"/>
                </a:lnSpc>
              </a:pPr>
              <a:r>
                <a:rPr lang="en-US" sz="45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선생님이</a:t>
              </a:r>
              <a:r>
                <a:rPr lang="en-US" sz="45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25명을 다 </a:t>
              </a:r>
              <a:r>
                <a:rPr lang="en-US" sz="45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봐줄</a:t>
              </a:r>
              <a:r>
                <a:rPr lang="en-US" sz="4599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수 </a:t>
              </a:r>
              <a:r>
                <a:rPr lang="en-US" sz="4599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없습니다</a:t>
              </a:r>
              <a:endParaRPr lang="en-US" sz="4599" dirty="0">
                <a:solidFill>
                  <a:srgbClr val="1E293B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10615" y="5358245"/>
            <a:ext cx="8112895" cy="64835"/>
            <a:chOff x="0" y="0"/>
            <a:chExt cx="2685910" cy="214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85910" cy="21465"/>
            </a:xfrm>
            <a:custGeom>
              <a:avLst/>
              <a:gdLst/>
              <a:ahLst/>
              <a:cxnLst/>
              <a:rect l="l" t="t" r="r" b="b"/>
              <a:pathLst>
                <a:path w="2685910" h="21465">
                  <a:moveTo>
                    <a:pt x="0" y="0"/>
                  </a:moveTo>
                  <a:lnTo>
                    <a:pt x="2685910" y="0"/>
                  </a:lnTo>
                  <a:lnTo>
                    <a:pt x="2685910" y="21465"/>
                  </a:lnTo>
                  <a:lnTo>
                    <a:pt x="0" y="21465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205351" y="5942537"/>
            <a:ext cx="13872725" cy="1555753"/>
            <a:chOff x="0" y="0"/>
            <a:chExt cx="18496967" cy="20743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496967" cy="2074338"/>
            </a:xfrm>
            <a:custGeom>
              <a:avLst/>
              <a:gdLst/>
              <a:ahLst/>
              <a:cxnLst/>
              <a:rect l="l" t="t" r="r" b="b"/>
              <a:pathLst>
                <a:path w="18496967" h="2074338">
                  <a:moveTo>
                    <a:pt x="0" y="0"/>
                  </a:moveTo>
                  <a:lnTo>
                    <a:pt x="18496967" y="0"/>
                  </a:lnTo>
                  <a:lnTo>
                    <a:pt x="18496967" y="2074338"/>
                  </a:lnTo>
                  <a:lnTo>
                    <a:pt x="0" y="207433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274" r="62681" b="-41060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238125"/>
              <a:ext cx="18496967" cy="231246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99"/>
                </a:lnSpc>
              </a:pP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마음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같아서는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한명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한명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회로를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봐주고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확인해주고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싶지만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, </a:t>
              </a:r>
            </a:p>
            <a:p>
              <a:pPr algn="ctr">
                <a:lnSpc>
                  <a:spcPts val="7199"/>
                </a:lnSpc>
              </a:pP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그렇기에는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수업시간이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부족합니다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1028700"/>
            <a:ext cx="15540228" cy="1097280"/>
            <a:chOff x="0" y="0"/>
            <a:chExt cx="20720304" cy="1463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0304" cy="1463040"/>
            </a:xfrm>
            <a:custGeom>
              <a:avLst/>
              <a:gdLst/>
              <a:ahLst/>
              <a:cxnLst/>
              <a:rect l="l" t="t" r="r" b="b"/>
              <a:pathLst>
                <a:path w="20720304" h="1463040">
                  <a:moveTo>
                    <a:pt x="0" y="0"/>
                  </a:moveTo>
                  <a:lnTo>
                    <a:pt x="20720304" y="0"/>
                  </a:lnTo>
                  <a:lnTo>
                    <a:pt x="20720304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956" b="-225956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0"/>
              <a:ext cx="20720304" cy="1653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8111"/>
                </a:lnSpc>
              </a:pPr>
              <a:r>
                <a:rPr lang="en-US" sz="5199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Tinkercad를 사용하면서 느꼈던 문제점3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600" y="2846912"/>
            <a:ext cx="15540228" cy="6191250"/>
            <a:chOff x="0" y="0"/>
            <a:chExt cx="20720304" cy="825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20304" cy="8255000"/>
            </a:xfrm>
            <a:custGeom>
              <a:avLst/>
              <a:gdLst/>
              <a:ahLst/>
              <a:cxnLst/>
              <a:rect l="l" t="t" r="r" b="b"/>
              <a:pathLst>
                <a:path w="20720304" h="8255000">
                  <a:moveTo>
                    <a:pt x="0" y="183515"/>
                  </a:moveTo>
                  <a:cubicBezTo>
                    <a:pt x="0" y="82169"/>
                    <a:pt x="241359" y="0"/>
                    <a:pt x="539047" y="0"/>
                  </a:cubicBezTo>
                  <a:lnTo>
                    <a:pt x="20181257" y="0"/>
                  </a:lnTo>
                  <a:cubicBezTo>
                    <a:pt x="20478944" y="0"/>
                    <a:pt x="20720304" y="82169"/>
                    <a:pt x="20720304" y="183515"/>
                  </a:cubicBezTo>
                  <a:lnTo>
                    <a:pt x="20720304" y="8071485"/>
                  </a:lnTo>
                  <a:cubicBezTo>
                    <a:pt x="20720304" y="8172831"/>
                    <a:pt x="20478944" y="8255000"/>
                    <a:pt x="20181257" y="8255000"/>
                  </a:cubicBezTo>
                  <a:lnTo>
                    <a:pt x="539047" y="8255000"/>
                  </a:lnTo>
                  <a:cubicBezTo>
                    <a:pt x="241359" y="8255000"/>
                    <a:pt x="0" y="8172831"/>
                    <a:pt x="0" y="8071485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399578" y="3267917"/>
            <a:ext cx="15484272" cy="1097280"/>
            <a:chOff x="0" y="0"/>
            <a:chExt cx="20645695" cy="1463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645695" cy="1463040"/>
            </a:xfrm>
            <a:custGeom>
              <a:avLst/>
              <a:gdLst/>
              <a:ahLst/>
              <a:cxnLst/>
              <a:rect l="l" t="t" r="r" b="b"/>
              <a:pathLst>
                <a:path w="20645695" h="1463040">
                  <a:moveTo>
                    <a:pt x="0" y="0"/>
                  </a:moveTo>
                  <a:lnTo>
                    <a:pt x="20645695" y="0"/>
                  </a:lnTo>
                  <a:lnTo>
                    <a:pt x="2064569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5955" b="-43609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0645695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🤓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05351" y="4256750"/>
            <a:ext cx="14090128" cy="886750"/>
            <a:chOff x="0" y="0"/>
            <a:chExt cx="18786837" cy="1182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86838" cy="1182333"/>
            </a:xfrm>
            <a:custGeom>
              <a:avLst/>
              <a:gdLst/>
              <a:ahLst/>
              <a:cxnLst/>
              <a:rect l="l" t="t" r="r" b="b"/>
              <a:pathLst>
                <a:path w="18786838" h="1182333">
                  <a:moveTo>
                    <a:pt x="0" y="0"/>
                  </a:moveTo>
                  <a:lnTo>
                    <a:pt x="18786838" y="0"/>
                  </a:lnTo>
                  <a:lnTo>
                    <a:pt x="18786838" y="1182333"/>
                  </a:lnTo>
                  <a:lnTo>
                    <a:pt x="0" y="118233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705" r="66480" b="-88850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171450"/>
              <a:ext cx="18786837" cy="13537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318"/>
                </a:lnSpc>
              </a:pP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Tinkercad를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대체할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대체제가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00" dirty="0" err="1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없다</a:t>
              </a:r>
              <a:r>
                <a:rPr lang="en-US" sz="3900" dirty="0">
                  <a:solidFill>
                    <a:srgbClr val="1E293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!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77122" y="5143500"/>
            <a:ext cx="13946587" cy="47625"/>
            <a:chOff x="0" y="0"/>
            <a:chExt cx="2685910" cy="91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85910" cy="9172"/>
            </a:xfrm>
            <a:custGeom>
              <a:avLst/>
              <a:gdLst/>
              <a:ahLst/>
              <a:cxnLst/>
              <a:rect l="l" t="t" r="r" b="b"/>
              <a:pathLst>
                <a:path w="2685910" h="9172">
                  <a:moveTo>
                    <a:pt x="0" y="0"/>
                  </a:moveTo>
                  <a:lnTo>
                    <a:pt x="2685910" y="0"/>
                  </a:lnTo>
                  <a:lnTo>
                    <a:pt x="2685910" y="9172"/>
                  </a:lnTo>
                  <a:lnTo>
                    <a:pt x="0" y="9172"/>
                  </a:lnTo>
                  <a:close/>
                </a:path>
              </a:pathLst>
            </a:custGeom>
            <a:solidFill>
              <a:srgbClr val="0284C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205351" y="5416220"/>
            <a:ext cx="14090128" cy="1555750"/>
            <a:chOff x="0" y="0"/>
            <a:chExt cx="18786837" cy="20743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786838" cy="2074333"/>
            </a:xfrm>
            <a:custGeom>
              <a:avLst/>
              <a:gdLst/>
              <a:ahLst/>
              <a:cxnLst/>
              <a:rect l="l" t="t" r="r" b="b"/>
              <a:pathLst>
                <a:path w="18786838" h="2074333">
                  <a:moveTo>
                    <a:pt x="0" y="0"/>
                  </a:moveTo>
                  <a:lnTo>
                    <a:pt x="18786838" y="0"/>
                  </a:lnTo>
                  <a:lnTo>
                    <a:pt x="18786838" y="2074333"/>
                  </a:lnTo>
                  <a:lnTo>
                    <a:pt x="0" y="207433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223" r="63256" b="-41061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238125"/>
              <a:ext cx="18786837" cy="23124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99"/>
                </a:lnSpc>
              </a:pP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아두이노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시뮬레이션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프로그램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중에서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</a:p>
            <a:p>
              <a:pPr algn="ctr">
                <a:lnSpc>
                  <a:spcPts val="7199"/>
                </a:lnSpc>
              </a:pP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현재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Tinkercad를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대체할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다른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프로그램은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존재하지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3999" dirty="0" err="1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않는다</a:t>
              </a:r>
              <a:r>
                <a:rPr lang="en-US" sz="3999" dirty="0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!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927129" y="7200570"/>
            <a:ext cx="14090128" cy="974463"/>
            <a:chOff x="0" y="0"/>
            <a:chExt cx="18786837" cy="12992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786838" cy="1299284"/>
            </a:xfrm>
            <a:custGeom>
              <a:avLst/>
              <a:gdLst/>
              <a:ahLst/>
              <a:cxnLst/>
              <a:rect l="l" t="t" r="r" b="b"/>
              <a:pathLst>
                <a:path w="18786838" h="1299284">
                  <a:moveTo>
                    <a:pt x="0" y="0"/>
                  </a:moveTo>
                  <a:lnTo>
                    <a:pt x="18786838" y="0"/>
                  </a:lnTo>
                  <a:lnTo>
                    <a:pt x="18786838" y="1299284"/>
                  </a:lnTo>
                  <a:lnTo>
                    <a:pt x="0" y="12992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223" r="63256" b="-125207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238125"/>
              <a:ext cx="18786837" cy="15374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99"/>
                </a:lnSpc>
              </a:pPr>
              <a:r>
                <a:rPr lang="en-US" sz="3999">
                  <a:solidFill>
                    <a:srgbClr val="64748B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하지만 우리 [하위권] 친구들이 Tinkercad로 연습하긴 어렵다...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1028700"/>
            <a:ext cx="15540228" cy="8009462"/>
            <a:chOff x="0" y="0"/>
            <a:chExt cx="20720304" cy="10679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0304" cy="10679282"/>
            </a:xfrm>
            <a:custGeom>
              <a:avLst/>
              <a:gdLst/>
              <a:ahLst/>
              <a:cxnLst/>
              <a:rect l="l" t="t" r="r" b="b"/>
              <a:pathLst>
                <a:path w="20720304" h="10679282">
                  <a:moveTo>
                    <a:pt x="0" y="237409"/>
                  </a:moveTo>
                  <a:cubicBezTo>
                    <a:pt x="0" y="106300"/>
                    <a:pt x="241359" y="0"/>
                    <a:pt x="539047" y="0"/>
                  </a:cubicBezTo>
                  <a:lnTo>
                    <a:pt x="20181257" y="0"/>
                  </a:lnTo>
                  <a:cubicBezTo>
                    <a:pt x="20478944" y="0"/>
                    <a:pt x="20720304" y="106300"/>
                    <a:pt x="20720304" y="237409"/>
                  </a:cubicBezTo>
                  <a:lnTo>
                    <a:pt x="20720304" y="10441873"/>
                  </a:lnTo>
                  <a:cubicBezTo>
                    <a:pt x="20720304" y="10572982"/>
                    <a:pt x="20478944" y="10679282"/>
                    <a:pt x="20181257" y="10679282"/>
                  </a:cubicBezTo>
                  <a:lnTo>
                    <a:pt x="539047" y="10679282"/>
                  </a:lnTo>
                  <a:cubicBezTo>
                    <a:pt x="241359" y="10679282"/>
                    <a:pt x="0" y="10572983"/>
                    <a:pt x="0" y="10441873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775028" y="1521503"/>
            <a:ext cx="14790491" cy="1097280"/>
            <a:chOff x="0" y="0"/>
            <a:chExt cx="19720654" cy="146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720655" cy="1463040"/>
            </a:xfrm>
            <a:custGeom>
              <a:avLst/>
              <a:gdLst/>
              <a:ahLst/>
              <a:cxnLst/>
              <a:rect l="l" t="t" r="r" b="b"/>
              <a:pathLst>
                <a:path w="19720655" h="1463040">
                  <a:moveTo>
                    <a:pt x="0" y="0"/>
                  </a:moveTo>
                  <a:lnTo>
                    <a:pt x="19720655" y="0"/>
                  </a:lnTo>
                  <a:lnTo>
                    <a:pt x="1972065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4358" b="-43609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9720654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80"/>
                </a:lnSpc>
              </a:pPr>
              <a:r>
                <a:rPr lang="en-US" sz="4900" dirty="0" err="1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학생들이</a:t>
              </a:r>
              <a:r>
                <a:rPr lang="en-US" sz="4900" dirty="0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만든</a:t>
              </a:r>
              <a:r>
                <a:rPr lang="en-US" sz="4900" dirty="0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회로를</a:t>
              </a:r>
              <a:r>
                <a:rPr lang="en-US" sz="4900" dirty="0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[AI]가 </a:t>
              </a:r>
              <a:r>
                <a:rPr lang="en-US" sz="4900" dirty="0" err="1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자동으로</a:t>
              </a:r>
              <a:r>
                <a:rPr lang="en-US" sz="4900" dirty="0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채점하게</a:t>
              </a:r>
              <a:r>
                <a:rPr lang="en-US" sz="4900" dirty="0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할  수 </a:t>
              </a:r>
              <a:r>
                <a:rPr lang="en-US" sz="4900" dirty="0" err="1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있다면</a:t>
              </a:r>
              <a:r>
                <a:rPr lang="en-US" sz="4900" dirty="0">
                  <a:solidFill>
                    <a:srgbClr val="FFC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75028" y="2618783"/>
            <a:ext cx="14790491" cy="1548130"/>
            <a:chOff x="0" y="0"/>
            <a:chExt cx="19720654" cy="20641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20655" cy="2064174"/>
            </a:xfrm>
            <a:custGeom>
              <a:avLst/>
              <a:gdLst/>
              <a:ahLst/>
              <a:cxnLst/>
              <a:rect l="l" t="t" r="r" b="b"/>
              <a:pathLst>
                <a:path w="19720655" h="2064174">
                  <a:moveTo>
                    <a:pt x="0" y="0"/>
                  </a:moveTo>
                  <a:lnTo>
                    <a:pt x="19720655" y="0"/>
                  </a:lnTo>
                  <a:lnTo>
                    <a:pt x="19720655" y="2064174"/>
                  </a:lnTo>
                  <a:lnTo>
                    <a:pt x="0" y="206417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909" r="64358" b="-1787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9720654" cy="207369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80"/>
                </a:lnSpc>
              </a:pP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만약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틀렸다면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왜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틀렸는지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원인을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진단해주고</a:t>
              </a:r>
              <a:endParaRPr lang="en-US" sz="4900" dirty="0">
                <a:solidFill>
                  <a:srgbClr val="00B050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endParaRPr>
            </a:p>
            <a:p>
              <a:pPr algn="l">
                <a:lnSpc>
                  <a:spcPts val="5880"/>
                </a:lnSpc>
              </a:pP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어떻게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고치면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되는지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[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선생님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]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대신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[AI]가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해줄</a:t>
              </a:r>
              <a:r>
                <a:rPr lang="en-US" sz="4900" dirty="0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수 </a:t>
              </a:r>
              <a:r>
                <a:rPr lang="en-US" sz="4900" dirty="0" err="1">
                  <a:solidFill>
                    <a:srgbClr val="00B05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있다면</a:t>
              </a:r>
              <a:r>
                <a:rPr lang="en-US" sz="49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8755" y="4995758"/>
            <a:ext cx="14790491" cy="1097280"/>
            <a:chOff x="0" y="0"/>
            <a:chExt cx="19720654" cy="14630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20655" cy="1463040"/>
            </a:xfrm>
            <a:custGeom>
              <a:avLst/>
              <a:gdLst/>
              <a:ahLst/>
              <a:cxnLst/>
              <a:rect l="l" t="t" r="r" b="b"/>
              <a:pathLst>
                <a:path w="19720655" h="1463040">
                  <a:moveTo>
                    <a:pt x="0" y="0"/>
                  </a:moveTo>
                  <a:lnTo>
                    <a:pt x="19720655" y="0"/>
                  </a:lnTo>
                  <a:lnTo>
                    <a:pt x="1972065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4358" b="-43609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9720654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→ 선생님은 한 명 한 명 개별 피드백 해줄 수 있는 시간 확보!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46469" y="6093038"/>
            <a:ext cx="14790491" cy="1097280"/>
            <a:chOff x="0" y="0"/>
            <a:chExt cx="19720654" cy="1463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720655" cy="1463040"/>
            </a:xfrm>
            <a:custGeom>
              <a:avLst/>
              <a:gdLst/>
              <a:ahLst/>
              <a:cxnLst/>
              <a:rect l="l" t="t" r="r" b="b"/>
              <a:pathLst>
                <a:path w="19720655" h="1463040">
                  <a:moveTo>
                    <a:pt x="0" y="0"/>
                  </a:moveTo>
                  <a:lnTo>
                    <a:pt x="19720655" y="0"/>
                  </a:lnTo>
                  <a:lnTo>
                    <a:pt x="1972065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4358" b="-43609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9720654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640"/>
                </a:lnSpc>
              </a:pP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→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학생들은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[AI]가 왜 내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회로를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진단하고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피드백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해주니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실력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UP!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1028700"/>
            <a:ext cx="15540228" cy="8009462"/>
            <a:chOff x="0" y="0"/>
            <a:chExt cx="20720304" cy="10679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0304" cy="10679282"/>
            </a:xfrm>
            <a:custGeom>
              <a:avLst/>
              <a:gdLst/>
              <a:ahLst/>
              <a:cxnLst/>
              <a:rect l="l" t="t" r="r" b="b"/>
              <a:pathLst>
                <a:path w="20720304" h="10679282">
                  <a:moveTo>
                    <a:pt x="0" y="237409"/>
                  </a:moveTo>
                  <a:cubicBezTo>
                    <a:pt x="0" y="106300"/>
                    <a:pt x="241359" y="0"/>
                    <a:pt x="539047" y="0"/>
                  </a:cubicBezTo>
                  <a:lnTo>
                    <a:pt x="20181257" y="0"/>
                  </a:lnTo>
                  <a:cubicBezTo>
                    <a:pt x="20478944" y="0"/>
                    <a:pt x="20720304" y="106300"/>
                    <a:pt x="20720304" y="237409"/>
                  </a:cubicBezTo>
                  <a:lnTo>
                    <a:pt x="20720304" y="10441873"/>
                  </a:lnTo>
                  <a:cubicBezTo>
                    <a:pt x="20720304" y="10572982"/>
                    <a:pt x="20478944" y="10679282"/>
                    <a:pt x="20181257" y="10679282"/>
                  </a:cubicBezTo>
                  <a:lnTo>
                    <a:pt x="539047" y="10679282"/>
                  </a:lnTo>
                  <a:cubicBezTo>
                    <a:pt x="241359" y="10679282"/>
                    <a:pt x="0" y="10572983"/>
                    <a:pt x="0" y="10441873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775028" y="1521503"/>
            <a:ext cx="14790491" cy="2291080"/>
            <a:chOff x="0" y="0"/>
            <a:chExt cx="19720654" cy="30547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720655" cy="3054774"/>
            </a:xfrm>
            <a:custGeom>
              <a:avLst/>
              <a:gdLst/>
              <a:ahLst/>
              <a:cxnLst/>
              <a:rect l="l" t="t" r="r" b="b"/>
              <a:pathLst>
                <a:path w="19720655" h="3054774">
                  <a:moveTo>
                    <a:pt x="0" y="0"/>
                  </a:moveTo>
                  <a:lnTo>
                    <a:pt x="19720655" y="0"/>
                  </a:lnTo>
                  <a:lnTo>
                    <a:pt x="19720655" y="3054774"/>
                  </a:lnTo>
                  <a:lnTo>
                    <a:pt x="0" y="305477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886" r="64358" b="31220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9720654" cy="306429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80"/>
                </a:lnSpc>
              </a:pPr>
              <a:r>
                <a:rPr lang="en-US" sz="49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[</a:t>
              </a:r>
              <a:r>
                <a:rPr lang="en-US" sz="49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Tinkercad</a:t>
              </a:r>
              <a:r>
                <a:rPr lang="en-US" sz="49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]</a:t>
              </a:r>
              <a:r>
                <a:rPr lang="en-US" sz="49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에서는</a:t>
              </a:r>
              <a:r>
                <a:rPr lang="en-US" sz="49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할 수 </a:t>
              </a:r>
              <a:r>
                <a:rPr lang="en-US" sz="49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없는</a:t>
              </a:r>
              <a:r>
                <a:rPr lang="en-US" sz="49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</a:p>
            <a:p>
              <a:pPr algn="l">
                <a:lnSpc>
                  <a:spcPts val="5880"/>
                </a:lnSpc>
              </a:pPr>
              <a:r>
                <a:rPr lang="en-US" sz="4900" dirty="0">
                  <a:solidFill>
                    <a:srgbClr val="FF313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[AI]</a:t>
              </a:r>
              <a:r>
                <a:rPr lang="en-US" sz="4900" dirty="0" err="1">
                  <a:solidFill>
                    <a:srgbClr val="FF313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회로</a:t>
              </a:r>
              <a:r>
                <a:rPr lang="en-US" sz="4900" dirty="0">
                  <a:solidFill>
                    <a:srgbClr val="FF313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FF313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채점</a:t>
              </a:r>
              <a:r>
                <a:rPr lang="en-US" sz="4900" dirty="0">
                  <a:solidFill>
                    <a:srgbClr val="FF313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FF3131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서비스</a:t>
              </a:r>
              <a:r>
                <a:rPr lang="en-US" sz="49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와</a:t>
              </a:r>
              <a:endParaRPr lang="en-US" sz="4900" dirty="0">
                <a:solidFill>
                  <a:srgbClr val="000000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endParaRPr>
            </a:p>
            <a:p>
              <a:pPr algn="l">
                <a:lnSpc>
                  <a:spcPts val="5880"/>
                </a:lnSpc>
              </a:pPr>
              <a:r>
                <a:rPr lang="en-US" sz="4900" dirty="0" err="1">
                  <a:solidFill>
                    <a:srgbClr val="38B6FF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단계별</a:t>
              </a:r>
              <a:r>
                <a:rPr lang="en-US" sz="4900" dirty="0">
                  <a:solidFill>
                    <a:srgbClr val="38B6FF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38B6FF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미션</a:t>
              </a:r>
              <a:r>
                <a:rPr lang="en-US" sz="4900" dirty="0">
                  <a:solidFill>
                    <a:srgbClr val="38B6FF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38B6FF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챌린지</a:t>
              </a:r>
              <a:r>
                <a:rPr lang="en-US" sz="49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를</a:t>
              </a:r>
              <a:r>
                <a:rPr lang="en-US" sz="49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9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합친다면</a:t>
              </a:r>
              <a:r>
                <a:rPr lang="en-US" sz="49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75028" y="4594860"/>
            <a:ext cx="14790491" cy="1097280"/>
            <a:chOff x="0" y="0"/>
            <a:chExt cx="19720654" cy="1463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20655" cy="1463040"/>
            </a:xfrm>
            <a:custGeom>
              <a:avLst/>
              <a:gdLst/>
              <a:ahLst/>
              <a:cxnLst/>
              <a:rect l="l" t="t" r="r" b="b"/>
              <a:pathLst>
                <a:path w="19720655" h="1463040">
                  <a:moveTo>
                    <a:pt x="0" y="0"/>
                  </a:moveTo>
                  <a:lnTo>
                    <a:pt x="19720655" y="0"/>
                  </a:lnTo>
                  <a:lnTo>
                    <a:pt x="1972065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4358" b="-43609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9720654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640"/>
                </a:lnSpc>
              </a:pP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→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학생들은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단계별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미션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수행을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통해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내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실력을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차근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차근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향상하고</a:t>
              </a:r>
              <a:endParaRPr lang="en-US" sz="4700" dirty="0">
                <a:solidFill>
                  <a:srgbClr val="000000"/>
                </a:solidFill>
                <a:latin typeface="TDTD귀여워귀여워"/>
                <a:ea typeface="TDTD귀여워귀여워"/>
                <a:cs typeface="TDTD귀여워귀여워"/>
                <a:sym typeface="TDTD귀여워귀여워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75028" y="5512811"/>
            <a:ext cx="14790491" cy="1097280"/>
            <a:chOff x="0" y="0"/>
            <a:chExt cx="19720654" cy="14630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20655" cy="1463040"/>
            </a:xfrm>
            <a:custGeom>
              <a:avLst/>
              <a:gdLst/>
              <a:ahLst/>
              <a:cxnLst/>
              <a:rect l="l" t="t" r="r" b="b"/>
              <a:pathLst>
                <a:path w="19720655" h="1463040">
                  <a:moveTo>
                    <a:pt x="0" y="0"/>
                  </a:moveTo>
                  <a:lnTo>
                    <a:pt x="19720655" y="0"/>
                  </a:lnTo>
                  <a:lnTo>
                    <a:pt x="19720655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9" r="64358" b="-43609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9720654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640"/>
                </a:lnSpc>
              </a:pP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→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AI를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통한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개별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맞춤형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피드백이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 </a:t>
              </a:r>
              <a:r>
                <a:rPr lang="en-US" sz="4700" dirty="0" err="1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가능해진다</a:t>
              </a:r>
              <a:r>
                <a:rPr lang="en-US" sz="4700" dirty="0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1028700"/>
            <a:ext cx="15540228" cy="8009462"/>
            <a:chOff x="0" y="0"/>
            <a:chExt cx="20720304" cy="10679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0304" cy="10679282"/>
            </a:xfrm>
            <a:custGeom>
              <a:avLst/>
              <a:gdLst/>
              <a:ahLst/>
              <a:cxnLst/>
              <a:rect l="l" t="t" r="r" b="b"/>
              <a:pathLst>
                <a:path w="20720304" h="10679282">
                  <a:moveTo>
                    <a:pt x="0" y="237409"/>
                  </a:moveTo>
                  <a:cubicBezTo>
                    <a:pt x="0" y="106300"/>
                    <a:pt x="241359" y="0"/>
                    <a:pt x="539047" y="0"/>
                  </a:cubicBezTo>
                  <a:lnTo>
                    <a:pt x="20181257" y="0"/>
                  </a:lnTo>
                  <a:cubicBezTo>
                    <a:pt x="20478944" y="0"/>
                    <a:pt x="20720304" y="106300"/>
                    <a:pt x="20720304" y="237409"/>
                  </a:cubicBezTo>
                  <a:lnTo>
                    <a:pt x="20720304" y="10441873"/>
                  </a:lnTo>
                  <a:cubicBezTo>
                    <a:pt x="20720304" y="10572982"/>
                    <a:pt x="20478944" y="10679282"/>
                    <a:pt x="20181257" y="10679282"/>
                  </a:cubicBezTo>
                  <a:lnTo>
                    <a:pt x="539047" y="10679282"/>
                  </a:lnTo>
                  <a:cubicBezTo>
                    <a:pt x="241359" y="10679282"/>
                    <a:pt x="0" y="10572983"/>
                    <a:pt x="0" y="10441873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E2E8F0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775028" y="4415531"/>
            <a:ext cx="14790491" cy="1434461"/>
            <a:chOff x="0" y="0"/>
            <a:chExt cx="19720654" cy="19126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720655" cy="1912615"/>
            </a:xfrm>
            <a:custGeom>
              <a:avLst/>
              <a:gdLst/>
              <a:ahLst/>
              <a:cxnLst/>
              <a:rect l="l" t="t" r="r" b="b"/>
              <a:pathLst>
                <a:path w="19720655" h="1912615">
                  <a:moveTo>
                    <a:pt x="0" y="0"/>
                  </a:moveTo>
                  <a:lnTo>
                    <a:pt x="19720655" y="0"/>
                  </a:lnTo>
                  <a:lnTo>
                    <a:pt x="19720655" y="1912615"/>
                  </a:lnTo>
                  <a:lnTo>
                    <a:pt x="0" y="191261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3358" r="64358" b="-9852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9720654" cy="1931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439"/>
                </a:lnSpc>
              </a:pPr>
              <a:r>
                <a:rPr lang="en-US" sz="8699">
                  <a:solidFill>
                    <a:srgbClr val="000000"/>
                  </a:solidFill>
                  <a:latin typeface="TDTD귀여워귀여워"/>
                  <a:ea typeface="TDTD귀여워귀여워"/>
                  <a:cs typeface="TDTD귀여워귀여워"/>
                  <a:sym typeface="TDTD귀여워귀여워"/>
                </a:rPr>
                <a:t>그렇게 해서  탄생한!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717</Words>
  <Application>Microsoft Office PowerPoint</Application>
  <PresentationFormat>사용자 지정</PresentationFormat>
  <Paragraphs>100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TDTD귀여워귀여워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⚡ ARDUINO LEARNING PLATFORM</dc:title>
  <cp:lastModifiedBy>school</cp:lastModifiedBy>
  <cp:revision>4</cp:revision>
  <dcterms:created xsi:type="dcterms:W3CDTF">2006-08-16T00:00:00Z</dcterms:created>
  <dcterms:modified xsi:type="dcterms:W3CDTF">2026-06-25T06:19:03Z</dcterms:modified>
  <dc:identifier>DAHNijszv5E</dc:identifier>
</cp:coreProperties>
</file>